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930"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FD2395-6FC3-4149-8C17-6991070B10D6}"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64721-ACB8-46C9-BC52-D518C1528A3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FD2395-6FC3-4149-8C17-6991070B10D6}"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64721-ACB8-46C9-BC52-D518C1528A3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AFD2395-6FC3-4149-8C17-6991070B10D6}"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64721-ACB8-46C9-BC52-D518C1528A3C}"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FD2395-6FC3-4149-8C17-6991070B10D6}"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64721-ACB8-46C9-BC52-D518C1528A3C}"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FD2395-6FC3-4149-8C17-6991070B10D6}"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64721-ACB8-46C9-BC52-D518C1528A3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AFD2395-6FC3-4149-8C17-6991070B10D6}" type="datetimeFigureOut">
              <a:rPr lang="en-US" smtClean="0"/>
              <a:t>9/23/2018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F64721-ACB8-46C9-BC52-D518C1528A3C}"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FD2395-6FC3-4149-8C17-6991070B10D6}" type="datetimeFigureOut">
              <a:rPr lang="en-US" smtClean="0"/>
              <a:t>9/23/2018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F64721-ACB8-46C9-BC52-D518C1528A3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FD2395-6FC3-4149-8C17-6991070B10D6}" type="datetimeFigureOut">
              <a:rPr lang="en-US" smtClean="0"/>
              <a:t>9/23/2018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F64721-ACB8-46C9-BC52-D518C1528A3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AFD2395-6FC3-4149-8C17-6991070B10D6}" type="datetimeFigureOut">
              <a:rPr lang="en-US" smtClean="0"/>
              <a:t>9/23/2018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F64721-ACB8-46C9-BC52-D518C1528A3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AFD2395-6FC3-4149-8C17-6991070B10D6}" type="datetimeFigureOut">
              <a:rPr lang="en-US" smtClean="0"/>
              <a:t>9/23/2018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F64721-ACB8-46C9-BC52-D518C1528A3C}"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FD2395-6FC3-4149-8C17-6991070B10D6}" type="datetimeFigureOut">
              <a:rPr lang="en-US" smtClean="0"/>
              <a:t>9/23/2018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F64721-ACB8-46C9-BC52-D518C1528A3C}"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AFD2395-6FC3-4149-8C17-6991070B10D6}" type="datetimeFigureOut">
              <a:rPr lang="en-US" smtClean="0"/>
              <a:t>9/23/2018</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2F64721-ACB8-46C9-BC52-D518C1528A3C}"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png"/><Relationship Id="rId18" Type="http://schemas.openxmlformats.org/officeDocument/2006/relationships/image" Target="../media/image30.jpeg"/><Relationship Id="rId3" Type="http://schemas.openxmlformats.org/officeDocument/2006/relationships/image" Target="../media/image4.png"/><Relationship Id="rId21" Type="http://schemas.openxmlformats.org/officeDocument/2006/relationships/image" Target="../media/image33.png"/><Relationship Id="rId7" Type="http://schemas.openxmlformats.org/officeDocument/2006/relationships/image" Target="../media/image19.jpeg"/><Relationship Id="rId12" Type="http://schemas.openxmlformats.org/officeDocument/2006/relationships/image" Target="../media/image24.jpeg"/><Relationship Id="rId17" Type="http://schemas.openxmlformats.org/officeDocument/2006/relationships/image" Target="../media/image29.png"/><Relationship Id="rId2" Type="http://schemas.openxmlformats.org/officeDocument/2006/relationships/image" Target="../media/image16.png"/><Relationship Id="rId16" Type="http://schemas.openxmlformats.org/officeDocument/2006/relationships/image" Target="../media/image28.jpeg"/><Relationship Id="rId20"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3.jpeg"/><Relationship Id="rId24" Type="http://schemas.openxmlformats.org/officeDocument/2006/relationships/image" Target="../media/image36.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5.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8.jpeg"/><Relationship Id="rId7" Type="http://schemas.openxmlformats.org/officeDocument/2006/relationships/image" Target="../media/image40.jpe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png"/><Relationship Id="rId7" Type="http://schemas.openxmlformats.org/officeDocument/2006/relationships/image" Target="../media/image44.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8.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C:\Users\CW-2\AppData\Local\Microsoft\Windows\Temporary Internet Files\Content.IE5\9W6IL4QI\sea_PNG3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350087"/>
            <a:ext cx="1295400" cy="7930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654299" y="1295400"/>
            <a:ext cx="5486400" cy="1676400"/>
          </a:xfrm>
        </p:spPr>
        <p:txBody>
          <a:bodyPr>
            <a:noAutofit/>
          </a:bodyPr>
          <a:lstStyle/>
          <a:p>
            <a:r>
              <a:rPr lang="en-US" sz="6000" b="1" dirty="0" smtClean="0">
                <a:solidFill>
                  <a:schemeClr val="tx2"/>
                </a:solidFill>
                <a:effectLst>
                  <a:outerShdw blurRad="38100" dist="38100" dir="2700000" algn="tl">
                    <a:srgbClr val="000000">
                      <a:alpha val="43137"/>
                    </a:srgbClr>
                  </a:outerShdw>
                </a:effectLst>
                <a:latin typeface="Century Gothic" pitchFamily="34" charset="0"/>
              </a:rPr>
              <a:t>Cubes Water Services</a:t>
            </a:r>
            <a:endParaRPr lang="en-US" sz="6000" b="1" dirty="0">
              <a:solidFill>
                <a:schemeClr val="tx2"/>
              </a:solidFill>
              <a:effectLst>
                <a:outerShdw blurRad="38100" dist="38100" dir="2700000" algn="tl">
                  <a:srgbClr val="000000">
                    <a:alpha val="43137"/>
                  </a:srgbClr>
                </a:outerShdw>
              </a:effectLst>
              <a:latin typeface="Century Gothic" pitchFamily="34" charset="0"/>
            </a:endParaRPr>
          </a:p>
        </p:txBody>
      </p:sp>
      <p:sp>
        <p:nvSpPr>
          <p:cNvPr id="3" name="Subtitle 2"/>
          <p:cNvSpPr>
            <a:spLocks noGrp="1"/>
          </p:cNvSpPr>
          <p:nvPr>
            <p:ph type="subTitle" idx="1"/>
          </p:nvPr>
        </p:nvSpPr>
        <p:spPr>
          <a:xfrm>
            <a:off x="3816927" y="3086100"/>
            <a:ext cx="5043055" cy="1473200"/>
          </a:xfrm>
        </p:spPr>
        <p:txBody>
          <a:bodyPr>
            <a:normAutofit/>
          </a:bodyPr>
          <a:lstStyle/>
          <a:p>
            <a:r>
              <a:rPr lang="en-US" sz="2800" spc="300" dirty="0" smtClean="0">
                <a:effectLst>
                  <a:outerShdw blurRad="38100" dist="38100" dir="2700000" algn="tl">
                    <a:srgbClr val="000000">
                      <a:alpha val="43137"/>
                    </a:srgbClr>
                  </a:outerShdw>
                </a:effectLst>
                <a:latin typeface="Century Gothic" pitchFamily="34" charset="0"/>
              </a:rPr>
              <a:t>COMPANY PROFILE</a:t>
            </a:r>
            <a:endParaRPr lang="en-US" sz="2800" spc="300" dirty="0">
              <a:effectLst>
                <a:outerShdw blurRad="38100" dist="38100" dir="2700000" algn="tl">
                  <a:srgbClr val="000000">
                    <a:alpha val="43137"/>
                  </a:srgbClr>
                </a:outerShdw>
              </a:effectLst>
              <a:latin typeface="Century Gothic"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291" y="457200"/>
            <a:ext cx="2920008" cy="52578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8" name="Picture 17"/>
          <p:cNvPicPr>
            <a:picLocks noChangeAspect="1"/>
          </p:cNvPicPr>
          <p:nvPr/>
        </p:nvPicPr>
        <p:blipFill>
          <a:blip r:embed="rId4"/>
          <a:stretch>
            <a:fillRect/>
          </a:stretch>
        </p:blipFill>
        <p:spPr>
          <a:xfrm>
            <a:off x="457200" y="6143164"/>
            <a:ext cx="6629400" cy="579121"/>
          </a:xfrm>
          <a:prstGeom prst="rect">
            <a:avLst/>
          </a:prstGeom>
        </p:spPr>
      </p:pic>
      <p:pic>
        <p:nvPicPr>
          <p:cNvPr id="19" name="Picture 8"/>
          <p:cNvPicPr>
            <a:picLocks noChangeAspect="1" noChangeArrowheads="1"/>
          </p:cNvPicPr>
          <p:nvPr/>
        </p:nvPicPr>
        <p:blipFill>
          <a:blip r:embed="rId5"/>
          <a:srcRect/>
          <a:stretch>
            <a:fillRect/>
          </a:stretch>
        </p:blipFill>
        <p:spPr bwMode="auto">
          <a:xfrm>
            <a:off x="7162800" y="6019800"/>
            <a:ext cx="1676400" cy="6857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59219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CW-2\AppData\Local\Microsoft\Windows\Temporary Internet Files\Content.IE5\9W6IL4QI\sea_PNG3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71537"/>
            <a:ext cx="8610600" cy="52716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47700" y="1981200"/>
            <a:ext cx="7772400" cy="1780108"/>
          </a:xfrm>
        </p:spPr>
        <p:txBody>
          <a:bodyPr>
            <a:normAutofit/>
          </a:bodyPr>
          <a:lstStyle/>
          <a:p>
            <a:r>
              <a:rPr lang="en-US" sz="6600" spc="300" dirty="0">
                <a:solidFill>
                  <a:schemeClr val="tx1"/>
                </a:solidFill>
                <a:effectLst>
                  <a:outerShdw blurRad="38100" dist="38100" dir="2700000" algn="tl">
                    <a:srgbClr val="000000">
                      <a:alpha val="43137"/>
                    </a:srgbClr>
                  </a:outerShdw>
                </a:effectLst>
                <a:latin typeface="Century Gothic" pitchFamily="34" charset="0"/>
              </a:rPr>
              <a:t>R</a:t>
            </a:r>
            <a:r>
              <a:rPr lang="en-US" sz="6600" spc="300" dirty="0" smtClean="0">
                <a:solidFill>
                  <a:schemeClr val="tx1"/>
                </a:solidFill>
                <a:effectLst>
                  <a:outerShdw blurRad="38100" dist="38100" dir="2700000" algn="tl">
                    <a:srgbClr val="000000">
                      <a:alpha val="43137"/>
                    </a:srgbClr>
                  </a:outerShdw>
                </a:effectLst>
                <a:latin typeface="Century Gothic" pitchFamily="34" charset="0"/>
              </a:rPr>
              <a:t>eferences</a:t>
            </a:r>
            <a:r>
              <a:rPr lang="en-US" sz="6600" dirty="0" smtClean="0">
                <a:solidFill>
                  <a:schemeClr val="tx1"/>
                </a:solidFill>
                <a:latin typeface="Century Gothic" pitchFamily="34" charset="0"/>
              </a:rPr>
              <a:t> </a:t>
            </a:r>
            <a:endParaRPr lang="en-US" sz="6600" dirty="0">
              <a:solidFill>
                <a:schemeClr val="tx1"/>
              </a:solidFill>
              <a:latin typeface="Century Gothic" pitchFamily="34" charset="0"/>
            </a:endParaRPr>
          </a:p>
        </p:txBody>
      </p:sp>
      <p:pic>
        <p:nvPicPr>
          <p:cNvPr id="4" name="Picture 3"/>
          <p:cNvPicPr>
            <a:picLocks noChangeAspect="1"/>
          </p:cNvPicPr>
          <p:nvPr/>
        </p:nvPicPr>
        <p:blipFill>
          <a:blip r:embed="rId3"/>
          <a:stretch>
            <a:fillRect/>
          </a:stretch>
        </p:blipFill>
        <p:spPr>
          <a:xfrm>
            <a:off x="457200" y="6143164"/>
            <a:ext cx="6629400" cy="579121"/>
          </a:xfrm>
          <a:prstGeom prst="rect">
            <a:avLst/>
          </a:prstGeom>
        </p:spPr>
      </p:pic>
      <p:pic>
        <p:nvPicPr>
          <p:cNvPr id="5" name="Picture 8"/>
          <p:cNvPicPr>
            <a:picLocks noChangeAspect="1" noChangeArrowheads="1"/>
          </p:cNvPicPr>
          <p:nvPr/>
        </p:nvPicPr>
        <p:blipFill>
          <a:blip r:embed="rId4"/>
          <a:srcRect/>
          <a:stretch>
            <a:fillRect/>
          </a:stretch>
        </p:blipFill>
        <p:spPr bwMode="auto">
          <a:xfrm>
            <a:off x="7162800" y="6019800"/>
            <a:ext cx="1676400" cy="6857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00531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CW-2\AppData\Local\Microsoft\Windows\Temporary Internet Files\Content.IE5\9W6IL4QI\sea_PNG3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410200"/>
            <a:ext cx="1197213" cy="7329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endParaRPr lang="en-US"/>
          </a:p>
        </p:txBody>
      </p:sp>
      <p:pic>
        <p:nvPicPr>
          <p:cNvPr id="4" name="Picture 3"/>
          <p:cNvPicPr>
            <a:picLocks noChangeAspect="1"/>
          </p:cNvPicPr>
          <p:nvPr/>
        </p:nvPicPr>
        <p:blipFill>
          <a:blip r:embed="rId3"/>
          <a:stretch>
            <a:fillRect/>
          </a:stretch>
        </p:blipFill>
        <p:spPr>
          <a:xfrm>
            <a:off x="457200" y="6143164"/>
            <a:ext cx="6629400" cy="579121"/>
          </a:xfrm>
          <a:prstGeom prst="rect">
            <a:avLst/>
          </a:prstGeom>
        </p:spPr>
      </p:pic>
      <p:pic>
        <p:nvPicPr>
          <p:cNvPr id="5" name="Picture 8"/>
          <p:cNvPicPr>
            <a:picLocks noChangeAspect="1" noChangeArrowheads="1"/>
          </p:cNvPicPr>
          <p:nvPr/>
        </p:nvPicPr>
        <p:blipFill>
          <a:blip r:embed="rId4"/>
          <a:srcRect/>
          <a:stretch>
            <a:fillRect/>
          </a:stretch>
        </p:blipFill>
        <p:spPr bwMode="auto">
          <a:xfrm>
            <a:off x="7162800" y="6019800"/>
            <a:ext cx="1676400" cy="6857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aphicFrame>
        <p:nvGraphicFramePr>
          <p:cNvPr id="6" name="Table 5"/>
          <p:cNvGraphicFramePr>
            <a:graphicFrameLocks noGrp="1"/>
          </p:cNvGraphicFramePr>
          <p:nvPr>
            <p:extLst>
              <p:ext uri="{D42A27DB-BD31-4B8C-83A1-F6EECF244321}">
                <p14:modId xmlns:p14="http://schemas.microsoft.com/office/powerpoint/2010/main" val="1915704333"/>
              </p:ext>
            </p:extLst>
          </p:nvPr>
        </p:nvGraphicFramePr>
        <p:xfrm>
          <a:off x="457200" y="871537"/>
          <a:ext cx="8215313" cy="3128965"/>
        </p:xfrm>
        <a:graphic>
          <a:graphicData uri="http://schemas.openxmlformats.org/drawingml/2006/table">
            <a:tbl>
              <a:tblPr firstRow="1" bandRow="1">
                <a:tableStyleId>{5C22544A-7EE6-4342-B048-85BDC9FD1C3A}</a:tableStyleId>
              </a:tblPr>
              <a:tblGrid>
                <a:gridCol w="993060"/>
                <a:gridCol w="7222253"/>
              </a:tblGrid>
              <a:tr h="446995">
                <a:tc>
                  <a:txBody>
                    <a:bodyPr/>
                    <a:lstStyle/>
                    <a:p>
                      <a:pPr algn="ctr"/>
                      <a:r>
                        <a:rPr lang="en-US" sz="1600" b="1" dirty="0" smtClean="0"/>
                        <a:t>S.N</a:t>
                      </a:r>
                      <a:endParaRPr lang="en-US" sz="1600" b="1" dirty="0"/>
                    </a:p>
                  </a:txBody>
                  <a:tcPr/>
                </a:tc>
                <a:tc>
                  <a:txBody>
                    <a:bodyPr/>
                    <a:lstStyle/>
                    <a:p>
                      <a:pPr algn="ctr"/>
                      <a:r>
                        <a:rPr lang="en-US" sz="1600" b="1" dirty="0" smtClean="0"/>
                        <a:t>PROJECTS</a:t>
                      </a:r>
                      <a:endParaRPr lang="en-US" sz="1600" b="1" dirty="0"/>
                    </a:p>
                  </a:txBody>
                  <a:tcPr/>
                </a:tc>
              </a:tr>
              <a:tr h="446995">
                <a:tc>
                  <a:txBody>
                    <a:bodyPr/>
                    <a:lstStyle/>
                    <a:p>
                      <a:pPr algn="ctr"/>
                      <a:r>
                        <a:rPr lang="en-US" sz="1600" dirty="0" smtClean="0"/>
                        <a:t>1</a:t>
                      </a:r>
                      <a:endParaRPr lang="en-US" sz="1600" dirty="0"/>
                    </a:p>
                  </a:txBody>
                  <a:tcPr>
                    <a:solidFill>
                      <a:schemeClr val="accent1">
                        <a:lumMod val="40000"/>
                        <a:lumOff val="60000"/>
                      </a:schemeClr>
                    </a:solidFill>
                  </a:tcPr>
                </a:tc>
                <a:tc>
                  <a:txBody>
                    <a:bodyPr/>
                    <a:lstStyle/>
                    <a:p>
                      <a:pPr algn="ctr"/>
                      <a:r>
                        <a:rPr lang="en-US" sz="1600" dirty="0" smtClean="0"/>
                        <a:t>Ministry</a:t>
                      </a:r>
                      <a:r>
                        <a:rPr lang="en-US" sz="1600" baseline="0" dirty="0" smtClean="0"/>
                        <a:t> of Education &amp; Justice-Dubai</a:t>
                      </a:r>
                      <a:endParaRPr lang="en-US" sz="1600" dirty="0"/>
                    </a:p>
                  </a:txBody>
                  <a:tcPr>
                    <a:solidFill>
                      <a:schemeClr val="accent1">
                        <a:lumMod val="40000"/>
                        <a:lumOff val="60000"/>
                      </a:schemeClr>
                    </a:solidFill>
                  </a:tcPr>
                </a:tc>
              </a:tr>
              <a:tr h="446995">
                <a:tc>
                  <a:txBody>
                    <a:bodyPr/>
                    <a:lstStyle/>
                    <a:p>
                      <a:pPr algn="ctr"/>
                      <a:r>
                        <a:rPr lang="en-US" sz="1600" dirty="0" smtClean="0"/>
                        <a:t>2</a:t>
                      </a:r>
                      <a:endParaRPr lang="en-US" sz="1600" dirty="0"/>
                    </a:p>
                  </a:txBody>
                  <a:tcPr/>
                </a:tc>
                <a:tc>
                  <a:txBody>
                    <a:bodyPr/>
                    <a:lstStyle/>
                    <a:p>
                      <a:pPr algn="ctr"/>
                      <a:r>
                        <a:rPr lang="en-US" sz="1600" dirty="0" smtClean="0"/>
                        <a:t>The Dubai</a:t>
                      </a:r>
                      <a:r>
                        <a:rPr lang="en-US" sz="1600" baseline="0" dirty="0" smtClean="0"/>
                        <a:t> Mall-Dubai</a:t>
                      </a:r>
                      <a:endParaRPr lang="en-US" sz="1600" dirty="0"/>
                    </a:p>
                  </a:txBody>
                  <a:tcPr/>
                </a:tc>
              </a:tr>
              <a:tr h="446995">
                <a:tc>
                  <a:txBody>
                    <a:bodyPr/>
                    <a:lstStyle/>
                    <a:p>
                      <a:pPr algn="ctr"/>
                      <a:r>
                        <a:rPr lang="en-US" sz="1600" dirty="0" smtClean="0"/>
                        <a:t>3</a:t>
                      </a:r>
                      <a:endParaRPr lang="en-US" sz="1600" dirty="0"/>
                    </a:p>
                  </a:txBody>
                  <a:tcP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Ministry</a:t>
                      </a:r>
                      <a:r>
                        <a:rPr lang="en-US" sz="1600" baseline="0" dirty="0" smtClean="0"/>
                        <a:t> of Health &amp; Prevention-Dubai</a:t>
                      </a:r>
                      <a:endParaRPr lang="en-US" sz="1600" dirty="0" smtClean="0"/>
                    </a:p>
                  </a:txBody>
                  <a:tcPr>
                    <a:solidFill>
                      <a:schemeClr val="accent1">
                        <a:lumMod val="40000"/>
                        <a:lumOff val="60000"/>
                      </a:schemeClr>
                    </a:solidFill>
                  </a:tcPr>
                </a:tc>
              </a:tr>
              <a:tr h="446995">
                <a:tc>
                  <a:txBody>
                    <a:bodyPr/>
                    <a:lstStyle/>
                    <a:p>
                      <a:pPr algn="ctr"/>
                      <a:r>
                        <a:rPr lang="en-US" sz="1600" dirty="0" smtClean="0"/>
                        <a:t>4</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Ministry</a:t>
                      </a:r>
                      <a:r>
                        <a:rPr lang="en-US" sz="1600" baseline="0" dirty="0" smtClean="0"/>
                        <a:t> of Foreign Affairs-Dubai</a:t>
                      </a:r>
                      <a:endParaRPr lang="en-US" sz="1600" dirty="0" smtClean="0"/>
                    </a:p>
                  </a:txBody>
                  <a:tcPr/>
                </a:tc>
              </a:tr>
              <a:tr h="446995">
                <a:tc>
                  <a:txBody>
                    <a:bodyPr/>
                    <a:lstStyle/>
                    <a:p>
                      <a:pPr algn="ctr"/>
                      <a:r>
                        <a:rPr lang="en-US" sz="1600" dirty="0" smtClean="0"/>
                        <a:t>5</a:t>
                      </a:r>
                      <a:endParaRPr lang="en-US" sz="1600" dirty="0"/>
                    </a:p>
                  </a:txBody>
                  <a:tcPr>
                    <a:solidFill>
                      <a:schemeClr val="accent1">
                        <a:lumMod val="40000"/>
                        <a:lumOff val="60000"/>
                      </a:schemeClr>
                    </a:solidFill>
                  </a:tcPr>
                </a:tc>
                <a:tc>
                  <a:txBody>
                    <a:bodyPr/>
                    <a:lstStyle/>
                    <a:p>
                      <a:pPr algn="ctr"/>
                      <a:r>
                        <a:rPr lang="en-US" sz="1600" dirty="0" smtClean="0"/>
                        <a:t>Ministry of Infrastructure</a:t>
                      </a:r>
                      <a:r>
                        <a:rPr lang="en-US" sz="1600" baseline="0" dirty="0" smtClean="0"/>
                        <a:t> &amp; Development</a:t>
                      </a:r>
                      <a:r>
                        <a:rPr lang="en-US" sz="1600" dirty="0" smtClean="0"/>
                        <a:t>-Dubai</a:t>
                      </a:r>
                      <a:endParaRPr lang="en-US" sz="1600" dirty="0"/>
                    </a:p>
                  </a:txBody>
                  <a:tcPr>
                    <a:solidFill>
                      <a:schemeClr val="accent1">
                        <a:lumMod val="40000"/>
                        <a:lumOff val="60000"/>
                      </a:schemeClr>
                    </a:solidFill>
                  </a:tcPr>
                </a:tc>
              </a:tr>
              <a:tr h="446995">
                <a:tc>
                  <a:txBody>
                    <a:bodyPr/>
                    <a:lstStyle/>
                    <a:p>
                      <a:pPr algn="ctr"/>
                      <a:r>
                        <a:rPr lang="en-US" sz="1600" dirty="0" smtClean="0"/>
                        <a:t>6</a:t>
                      </a:r>
                      <a:endParaRPr lang="en-US" sz="1600" dirty="0"/>
                    </a:p>
                  </a:txBody>
                  <a:tcPr/>
                </a:tc>
                <a:tc>
                  <a:txBody>
                    <a:bodyPr/>
                    <a:lstStyle/>
                    <a:p>
                      <a:pPr algn="ctr"/>
                      <a:r>
                        <a:rPr lang="en-US" sz="1600" dirty="0" smtClean="0"/>
                        <a:t>Ministry of </a:t>
                      </a:r>
                      <a:r>
                        <a:rPr lang="en-US" sz="1600" dirty="0" err="1" smtClean="0"/>
                        <a:t>Humen</a:t>
                      </a:r>
                      <a:r>
                        <a:rPr lang="en-US" sz="1600" dirty="0" smtClean="0"/>
                        <a:t> Resources &amp; Emiratisation-Dubai</a:t>
                      </a:r>
                      <a:endParaRPr lang="en-US" sz="1600"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703648276"/>
              </p:ext>
            </p:extLst>
          </p:nvPr>
        </p:nvGraphicFramePr>
        <p:xfrm>
          <a:off x="457200" y="3962400"/>
          <a:ext cx="8215313" cy="446995"/>
        </p:xfrm>
        <a:graphic>
          <a:graphicData uri="http://schemas.openxmlformats.org/drawingml/2006/table">
            <a:tbl>
              <a:tblPr firstRow="1" bandRow="1">
                <a:tableStyleId>{5C22544A-7EE6-4342-B048-85BDC9FD1C3A}</a:tableStyleId>
              </a:tblPr>
              <a:tblGrid>
                <a:gridCol w="993060"/>
                <a:gridCol w="7222253"/>
              </a:tblGrid>
              <a:tr h="446995">
                <a:tc>
                  <a:txBody>
                    <a:bodyPr/>
                    <a:lstStyle/>
                    <a:p>
                      <a:pPr marL="0" algn="ctr" defTabSz="914400" rtl="0" eaLnBrk="1" latinLnBrk="0" hangingPunct="1"/>
                      <a:r>
                        <a:rPr lang="en-US" sz="1600" b="0" kern="1200" dirty="0" smtClean="0">
                          <a:solidFill>
                            <a:schemeClr val="dk1"/>
                          </a:solidFill>
                          <a:latin typeface="+mn-lt"/>
                          <a:ea typeface="+mn-ea"/>
                          <a:cs typeface="+mn-cs"/>
                        </a:rPr>
                        <a:t>7</a:t>
                      </a:r>
                      <a:endParaRPr lang="en-US" sz="1600" b="0" kern="1200" dirty="0">
                        <a:solidFill>
                          <a:schemeClr val="dk1"/>
                        </a:solidFill>
                        <a:latin typeface="+mn-lt"/>
                        <a:ea typeface="+mn-ea"/>
                        <a:cs typeface="+mn-cs"/>
                      </a:endParaRPr>
                    </a:p>
                  </a:txBody>
                  <a:tcPr>
                    <a:solidFill>
                      <a:schemeClr val="accent1">
                        <a:lumMod val="40000"/>
                        <a:lumOff val="60000"/>
                      </a:schemeClr>
                    </a:solidFill>
                  </a:tcPr>
                </a:tc>
                <a:tc>
                  <a:txBody>
                    <a:bodyPr/>
                    <a:lstStyle/>
                    <a:p>
                      <a:pPr marL="0" algn="ctr" defTabSz="914400" rtl="0" eaLnBrk="1" latinLnBrk="0" hangingPunct="1"/>
                      <a:r>
                        <a:rPr lang="en-US" sz="1600" b="0" kern="1200" dirty="0" smtClean="0">
                          <a:solidFill>
                            <a:schemeClr val="dk1"/>
                          </a:solidFill>
                          <a:latin typeface="+mn-lt"/>
                          <a:ea typeface="+mn-ea"/>
                          <a:cs typeface="+mn-cs"/>
                        </a:rPr>
                        <a:t>Dubai Industrial City-Dubai</a:t>
                      </a:r>
                      <a:endParaRPr lang="en-US" sz="1600" b="0" kern="1200" dirty="0">
                        <a:solidFill>
                          <a:schemeClr val="dk1"/>
                        </a:solidFill>
                        <a:latin typeface="+mn-lt"/>
                        <a:ea typeface="+mn-ea"/>
                        <a:cs typeface="+mn-cs"/>
                      </a:endParaRPr>
                    </a:p>
                  </a:txBody>
                  <a:tcPr>
                    <a:solidFill>
                      <a:schemeClr val="accent1">
                        <a:lumMod val="40000"/>
                        <a:lumOff val="60000"/>
                      </a:schemeClr>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793567683"/>
              </p:ext>
            </p:extLst>
          </p:nvPr>
        </p:nvGraphicFramePr>
        <p:xfrm>
          <a:off x="457200" y="4419600"/>
          <a:ext cx="8215313" cy="446995"/>
        </p:xfrm>
        <a:graphic>
          <a:graphicData uri="http://schemas.openxmlformats.org/drawingml/2006/table">
            <a:tbl>
              <a:tblPr firstRow="1" bandRow="1">
                <a:tableStyleId>{5C22544A-7EE6-4342-B048-85BDC9FD1C3A}</a:tableStyleId>
              </a:tblPr>
              <a:tblGrid>
                <a:gridCol w="993060"/>
                <a:gridCol w="7222253"/>
              </a:tblGrid>
              <a:tr h="446995">
                <a:tc>
                  <a:txBody>
                    <a:bodyPr/>
                    <a:lstStyle/>
                    <a:p>
                      <a:pPr marL="0" algn="ctr" defTabSz="914400" rtl="0" eaLnBrk="1" latinLnBrk="0" hangingPunct="1"/>
                      <a:r>
                        <a:rPr lang="en-US" sz="1600" b="0" kern="1200" dirty="0" smtClean="0">
                          <a:solidFill>
                            <a:schemeClr val="dk1"/>
                          </a:solidFill>
                          <a:latin typeface="+mn-lt"/>
                          <a:ea typeface="+mn-ea"/>
                          <a:cs typeface="+mn-cs"/>
                        </a:rPr>
                        <a:t>8</a:t>
                      </a:r>
                      <a:endParaRPr lang="en-US" sz="1600" b="0" kern="1200" dirty="0">
                        <a:solidFill>
                          <a:schemeClr val="dk1"/>
                        </a:solidFill>
                        <a:latin typeface="+mn-lt"/>
                        <a:ea typeface="+mn-ea"/>
                        <a:cs typeface="+mn-cs"/>
                      </a:endParaRPr>
                    </a:p>
                  </a:txBody>
                  <a:tcPr>
                    <a:solidFill>
                      <a:schemeClr val="accent1">
                        <a:lumMod val="40000"/>
                        <a:lumOff val="60000"/>
                      </a:schemeClr>
                    </a:solidFill>
                  </a:tcPr>
                </a:tc>
                <a:tc>
                  <a:txBody>
                    <a:bodyPr/>
                    <a:lstStyle/>
                    <a:p>
                      <a:pPr marL="0" algn="ctr" defTabSz="914400" rtl="0" eaLnBrk="1" latinLnBrk="0" hangingPunct="1"/>
                      <a:r>
                        <a:rPr lang="en-US" sz="1600" b="0" kern="1200" dirty="0" smtClean="0">
                          <a:solidFill>
                            <a:schemeClr val="dk1"/>
                          </a:solidFill>
                          <a:latin typeface="+mn-lt"/>
                          <a:ea typeface="+mn-ea"/>
                          <a:cs typeface="+mn-cs"/>
                        </a:rPr>
                        <a:t>General</a:t>
                      </a:r>
                      <a:r>
                        <a:rPr lang="en-US" sz="1600" b="0" kern="1200" baseline="0" dirty="0" smtClean="0">
                          <a:solidFill>
                            <a:schemeClr val="dk1"/>
                          </a:solidFill>
                          <a:latin typeface="+mn-lt"/>
                          <a:ea typeface="+mn-ea"/>
                          <a:cs typeface="+mn-cs"/>
                        </a:rPr>
                        <a:t> Directorate of Youth &amp; Sports-Dubai</a:t>
                      </a:r>
                      <a:endParaRPr lang="en-US" sz="1600" b="0" kern="1200" dirty="0">
                        <a:solidFill>
                          <a:schemeClr val="dk1"/>
                        </a:solidFill>
                        <a:latin typeface="+mn-lt"/>
                        <a:ea typeface="+mn-ea"/>
                        <a:cs typeface="+mn-cs"/>
                      </a:endParaRPr>
                    </a:p>
                  </a:txBody>
                  <a:tcPr>
                    <a:solidFill>
                      <a:schemeClr val="accent1">
                        <a:lumMod val="40000"/>
                        <a:lumOff val="60000"/>
                      </a:schemeClr>
                    </a:solidFill>
                  </a:tcPr>
                </a:tc>
              </a:tr>
            </a:tbl>
          </a:graphicData>
        </a:graphic>
      </p:graphicFrame>
    </p:spTree>
    <p:extLst>
      <p:ext uri="{BB962C8B-B14F-4D97-AF65-F5344CB8AC3E}">
        <p14:creationId xmlns:p14="http://schemas.microsoft.com/office/powerpoint/2010/main" val="219575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CW-2\AppData\Local\Microsoft\Windows\Temporary Internet Files\Content.IE5\9W6IL4QI\sea_PNG3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396739"/>
            <a:ext cx="1219200" cy="7464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2286000" y="4114800"/>
            <a:ext cx="6400800" cy="1473200"/>
          </a:xfrm>
        </p:spPr>
        <p:txBody>
          <a:bodyPr>
            <a:normAutofit lnSpcReduction="10000"/>
          </a:bodyPr>
          <a:lstStyle/>
          <a:p>
            <a:pPr algn="r"/>
            <a:r>
              <a:rPr lang="en-US" dirty="0" smtClean="0">
                <a:solidFill>
                  <a:schemeClr val="tx1"/>
                </a:solidFill>
              </a:rPr>
              <a:t> </a:t>
            </a:r>
          </a:p>
          <a:p>
            <a:pPr algn="r"/>
            <a:endParaRPr lang="en-US" dirty="0">
              <a:solidFill>
                <a:schemeClr val="tx1"/>
              </a:solidFill>
            </a:endParaRPr>
          </a:p>
          <a:p>
            <a:pPr algn="r"/>
            <a:endParaRPr lang="en-US" dirty="0" smtClean="0">
              <a:solidFill>
                <a:schemeClr val="tx1"/>
              </a:solidFill>
            </a:endParaRPr>
          </a:p>
          <a:p>
            <a:pPr algn="r"/>
            <a:r>
              <a:rPr lang="en-US" dirty="0" smtClean="0">
                <a:solidFill>
                  <a:schemeClr val="tx1"/>
                </a:solidFill>
              </a:rPr>
              <a:t> </a:t>
            </a:r>
            <a:r>
              <a:rPr lang="en-US" b="1" dirty="0" smtClean="0">
                <a:solidFill>
                  <a:schemeClr val="bg1"/>
                </a:solidFill>
              </a:rPr>
              <a:t>And many more…</a:t>
            </a:r>
            <a:endParaRPr lang="en-US" b="1" dirty="0">
              <a:solidFill>
                <a:schemeClr val="bg1"/>
              </a:solidFill>
            </a:endParaRPr>
          </a:p>
        </p:txBody>
      </p:sp>
      <p:pic>
        <p:nvPicPr>
          <p:cNvPr id="4" name="Picture 3"/>
          <p:cNvPicPr>
            <a:picLocks noChangeAspect="1"/>
          </p:cNvPicPr>
          <p:nvPr/>
        </p:nvPicPr>
        <p:blipFill>
          <a:blip r:embed="rId3"/>
          <a:stretch>
            <a:fillRect/>
          </a:stretch>
        </p:blipFill>
        <p:spPr>
          <a:xfrm>
            <a:off x="457200" y="6143164"/>
            <a:ext cx="6629400" cy="579121"/>
          </a:xfrm>
          <a:prstGeom prst="rect">
            <a:avLst/>
          </a:prstGeom>
        </p:spPr>
      </p:pic>
      <p:pic>
        <p:nvPicPr>
          <p:cNvPr id="5" name="Picture 8"/>
          <p:cNvPicPr>
            <a:picLocks noChangeAspect="1" noChangeArrowheads="1"/>
          </p:cNvPicPr>
          <p:nvPr/>
        </p:nvPicPr>
        <p:blipFill>
          <a:blip r:embed="rId4"/>
          <a:srcRect/>
          <a:stretch>
            <a:fillRect/>
          </a:stretch>
        </p:blipFill>
        <p:spPr bwMode="auto">
          <a:xfrm>
            <a:off x="7162800" y="6019800"/>
            <a:ext cx="1676400" cy="6857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aphicFrame>
        <p:nvGraphicFramePr>
          <p:cNvPr id="8" name="Table 7"/>
          <p:cNvGraphicFramePr>
            <a:graphicFrameLocks noGrp="1"/>
          </p:cNvGraphicFramePr>
          <p:nvPr>
            <p:extLst>
              <p:ext uri="{D42A27DB-BD31-4B8C-83A1-F6EECF244321}">
                <p14:modId xmlns:p14="http://schemas.microsoft.com/office/powerpoint/2010/main" val="1282305207"/>
              </p:ext>
            </p:extLst>
          </p:nvPr>
        </p:nvGraphicFramePr>
        <p:xfrm>
          <a:off x="457200" y="871537"/>
          <a:ext cx="8215313" cy="3128965"/>
        </p:xfrm>
        <a:graphic>
          <a:graphicData uri="http://schemas.openxmlformats.org/drawingml/2006/table">
            <a:tbl>
              <a:tblPr firstRow="1" bandRow="1">
                <a:tableStyleId>{5C22544A-7EE6-4342-B048-85BDC9FD1C3A}</a:tableStyleId>
              </a:tblPr>
              <a:tblGrid>
                <a:gridCol w="993060"/>
                <a:gridCol w="7222253"/>
              </a:tblGrid>
              <a:tr h="446995">
                <a:tc>
                  <a:txBody>
                    <a:bodyPr/>
                    <a:lstStyle/>
                    <a:p>
                      <a:pPr algn="ctr"/>
                      <a:r>
                        <a:rPr lang="en-US" sz="1600" b="1" dirty="0" smtClean="0"/>
                        <a:t>S.N</a:t>
                      </a:r>
                      <a:endParaRPr lang="en-US" sz="1600" b="1" dirty="0"/>
                    </a:p>
                  </a:txBody>
                  <a:tcPr/>
                </a:tc>
                <a:tc>
                  <a:txBody>
                    <a:bodyPr/>
                    <a:lstStyle/>
                    <a:p>
                      <a:pPr algn="ctr"/>
                      <a:r>
                        <a:rPr lang="en-US" sz="1600" b="1" dirty="0" smtClean="0"/>
                        <a:t>PROJECTS</a:t>
                      </a:r>
                      <a:endParaRPr lang="en-US" sz="1600" b="1" dirty="0"/>
                    </a:p>
                  </a:txBody>
                  <a:tcPr/>
                </a:tc>
              </a:tr>
              <a:tr h="446995">
                <a:tc>
                  <a:txBody>
                    <a:bodyPr/>
                    <a:lstStyle/>
                    <a:p>
                      <a:pPr algn="ctr"/>
                      <a:r>
                        <a:rPr lang="en-US" sz="1600" dirty="0" smtClean="0"/>
                        <a:t>9</a:t>
                      </a:r>
                      <a:endParaRPr lang="en-US" sz="1600" dirty="0"/>
                    </a:p>
                  </a:txBody>
                  <a:tcPr>
                    <a:solidFill>
                      <a:schemeClr val="accent1">
                        <a:lumMod val="40000"/>
                        <a:lumOff val="60000"/>
                      </a:schemeClr>
                    </a:solidFill>
                  </a:tcPr>
                </a:tc>
                <a:tc>
                  <a:txBody>
                    <a:bodyPr/>
                    <a:lstStyle/>
                    <a:p>
                      <a:pPr algn="ctr"/>
                      <a:r>
                        <a:rPr lang="en-US" sz="1600" dirty="0" smtClean="0"/>
                        <a:t>Abu Dhabi International Airport-Abu Dhabi</a:t>
                      </a:r>
                      <a:endParaRPr lang="en-US" sz="1600" dirty="0"/>
                    </a:p>
                  </a:txBody>
                  <a:tcPr>
                    <a:solidFill>
                      <a:schemeClr val="accent1">
                        <a:lumMod val="40000"/>
                        <a:lumOff val="60000"/>
                      </a:schemeClr>
                    </a:solidFill>
                  </a:tcPr>
                </a:tc>
              </a:tr>
              <a:tr h="446995">
                <a:tc>
                  <a:txBody>
                    <a:bodyPr/>
                    <a:lstStyle/>
                    <a:p>
                      <a:pPr algn="ctr"/>
                      <a:r>
                        <a:rPr lang="en-US" sz="1600" dirty="0" smtClean="0"/>
                        <a:t>10</a:t>
                      </a:r>
                      <a:endParaRPr lang="en-US" sz="1600" dirty="0"/>
                    </a:p>
                  </a:txBody>
                  <a:tcPr/>
                </a:tc>
                <a:tc>
                  <a:txBody>
                    <a:bodyPr/>
                    <a:lstStyle/>
                    <a:p>
                      <a:pPr algn="ctr"/>
                      <a:r>
                        <a:rPr lang="en-US" sz="1600" dirty="0" smtClean="0"/>
                        <a:t>Al Dar Head Quarter-Abu Dhabi</a:t>
                      </a:r>
                      <a:endParaRPr lang="en-US" sz="1600" dirty="0"/>
                    </a:p>
                  </a:txBody>
                  <a:tcPr/>
                </a:tc>
              </a:tr>
              <a:tr h="446995">
                <a:tc>
                  <a:txBody>
                    <a:bodyPr/>
                    <a:lstStyle/>
                    <a:p>
                      <a:pPr algn="ctr"/>
                      <a:r>
                        <a:rPr lang="en-US" sz="1600" dirty="0" smtClean="0"/>
                        <a:t>11</a:t>
                      </a:r>
                      <a:endParaRPr lang="en-US" sz="1600" dirty="0"/>
                    </a:p>
                  </a:txBody>
                  <a:tcP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t>Zayed</a:t>
                      </a:r>
                      <a:r>
                        <a:rPr lang="en-US" sz="1600" dirty="0" smtClean="0"/>
                        <a:t> University-Abu Dhabi</a:t>
                      </a:r>
                    </a:p>
                  </a:txBody>
                  <a:tcPr>
                    <a:solidFill>
                      <a:schemeClr val="accent1">
                        <a:lumMod val="40000"/>
                        <a:lumOff val="60000"/>
                      </a:schemeClr>
                    </a:solidFill>
                  </a:tcPr>
                </a:tc>
              </a:tr>
              <a:tr h="446995">
                <a:tc>
                  <a:txBody>
                    <a:bodyPr/>
                    <a:lstStyle/>
                    <a:p>
                      <a:pPr algn="ctr"/>
                      <a:r>
                        <a:rPr lang="en-US" sz="1600" dirty="0" smtClean="0"/>
                        <a:t>12</a:t>
                      </a:r>
                      <a:endParaRPr lang="en-US" sz="1600" dirty="0"/>
                    </a:p>
                  </a:txBody>
                  <a:tcPr/>
                </a:tc>
                <a:tc>
                  <a:txBody>
                    <a:bodyPr/>
                    <a:lstStyle/>
                    <a:p>
                      <a:pPr algn="ctr"/>
                      <a:r>
                        <a:rPr lang="en-US" sz="1600" dirty="0" err="1" smtClean="0"/>
                        <a:t>Musanada</a:t>
                      </a:r>
                      <a:r>
                        <a:rPr lang="en-US" sz="1600" dirty="0" smtClean="0"/>
                        <a:t> (ADEC) Schools-Al </a:t>
                      </a:r>
                      <a:r>
                        <a:rPr lang="en-US" sz="1600" dirty="0" err="1" smtClean="0"/>
                        <a:t>Ain</a:t>
                      </a:r>
                      <a:endParaRPr lang="en-US" sz="1600" dirty="0"/>
                    </a:p>
                  </a:txBody>
                  <a:tcPr/>
                </a:tc>
              </a:tr>
              <a:tr h="446995">
                <a:tc>
                  <a:txBody>
                    <a:bodyPr/>
                    <a:lstStyle/>
                    <a:p>
                      <a:pPr algn="ctr"/>
                      <a:r>
                        <a:rPr lang="en-US" sz="1600" dirty="0" smtClean="0"/>
                        <a:t>13</a:t>
                      </a:r>
                      <a:endParaRPr lang="en-US" sz="1600" dirty="0"/>
                    </a:p>
                  </a:txBody>
                  <a:tcPr>
                    <a:solidFill>
                      <a:schemeClr val="accent1">
                        <a:lumMod val="40000"/>
                        <a:lumOff val="60000"/>
                      </a:schemeClr>
                    </a:solidFill>
                  </a:tcPr>
                </a:tc>
                <a:tc>
                  <a:txBody>
                    <a:bodyPr/>
                    <a:lstStyle/>
                    <a:p>
                      <a:pPr algn="ctr"/>
                      <a:r>
                        <a:rPr lang="en-US" sz="1600" dirty="0" smtClean="0"/>
                        <a:t>Al Mamoura Towers-Abu</a:t>
                      </a:r>
                      <a:r>
                        <a:rPr lang="en-US" sz="1600" baseline="0" dirty="0" smtClean="0"/>
                        <a:t> Dhabi</a:t>
                      </a:r>
                      <a:endParaRPr lang="en-US" sz="1600" dirty="0"/>
                    </a:p>
                  </a:txBody>
                  <a:tcPr>
                    <a:solidFill>
                      <a:schemeClr val="accent1">
                        <a:lumMod val="40000"/>
                        <a:lumOff val="60000"/>
                      </a:schemeClr>
                    </a:solidFill>
                  </a:tcPr>
                </a:tc>
              </a:tr>
              <a:tr h="446995">
                <a:tc>
                  <a:txBody>
                    <a:bodyPr/>
                    <a:lstStyle/>
                    <a:p>
                      <a:pPr algn="ctr"/>
                      <a:r>
                        <a:rPr lang="en-US" sz="1600" dirty="0" smtClean="0"/>
                        <a:t>14</a:t>
                      </a:r>
                      <a:endParaRPr lang="en-US" sz="1600" dirty="0"/>
                    </a:p>
                  </a:txBody>
                  <a:tcPr/>
                </a:tc>
                <a:tc>
                  <a:txBody>
                    <a:bodyPr/>
                    <a:lstStyle/>
                    <a:p>
                      <a:pPr algn="ctr"/>
                      <a:r>
                        <a:rPr lang="en-US" sz="1600" dirty="0" err="1" smtClean="0"/>
                        <a:t>Khalifa</a:t>
                      </a:r>
                      <a:r>
                        <a:rPr lang="en-US" sz="1600" dirty="0" smtClean="0"/>
                        <a:t> Port KIZAD-Abu</a:t>
                      </a:r>
                      <a:r>
                        <a:rPr lang="en-US" sz="1600" baseline="0" dirty="0" smtClean="0"/>
                        <a:t> Dhabi</a:t>
                      </a:r>
                      <a:endParaRPr lang="en-US" sz="1600"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35081355"/>
              </p:ext>
            </p:extLst>
          </p:nvPr>
        </p:nvGraphicFramePr>
        <p:xfrm>
          <a:off x="457200" y="3962400"/>
          <a:ext cx="8215313" cy="446995"/>
        </p:xfrm>
        <a:graphic>
          <a:graphicData uri="http://schemas.openxmlformats.org/drawingml/2006/table">
            <a:tbl>
              <a:tblPr firstRow="1" bandRow="1">
                <a:tableStyleId>{5C22544A-7EE6-4342-B048-85BDC9FD1C3A}</a:tableStyleId>
              </a:tblPr>
              <a:tblGrid>
                <a:gridCol w="993060"/>
                <a:gridCol w="7222253"/>
              </a:tblGrid>
              <a:tr h="446995">
                <a:tc>
                  <a:txBody>
                    <a:bodyPr/>
                    <a:lstStyle/>
                    <a:p>
                      <a:pPr marL="0" algn="ctr" defTabSz="914400" rtl="0" eaLnBrk="1" latinLnBrk="0" hangingPunct="1"/>
                      <a:r>
                        <a:rPr lang="en-US" sz="1600" b="0" kern="1200" dirty="0" smtClean="0">
                          <a:solidFill>
                            <a:schemeClr val="dk1"/>
                          </a:solidFill>
                          <a:latin typeface="+mn-lt"/>
                          <a:ea typeface="+mn-ea"/>
                          <a:cs typeface="+mn-cs"/>
                        </a:rPr>
                        <a:t>15</a:t>
                      </a:r>
                      <a:endParaRPr lang="en-US" sz="1600" b="0" kern="1200" dirty="0">
                        <a:solidFill>
                          <a:schemeClr val="dk1"/>
                        </a:solidFill>
                        <a:latin typeface="+mn-lt"/>
                        <a:ea typeface="+mn-ea"/>
                        <a:cs typeface="+mn-cs"/>
                      </a:endParaRPr>
                    </a:p>
                  </a:txBody>
                  <a:tcPr>
                    <a:solidFill>
                      <a:schemeClr val="accent1">
                        <a:lumMod val="40000"/>
                        <a:lumOff val="60000"/>
                      </a:schemeClr>
                    </a:solidFill>
                  </a:tcPr>
                </a:tc>
                <a:tc>
                  <a:txBody>
                    <a:bodyPr/>
                    <a:lstStyle/>
                    <a:p>
                      <a:pPr marL="0" algn="ctr" defTabSz="914400" rtl="0" eaLnBrk="1" latinLnBrk="0" hangingPunct="1"/>
                      <a:r>
                        <a:rPr lang="en-US" sz="1600" b="0" kern="1200" dirty="0" err="1" smtClean="0">
                          <a:solidFill>
                            <a:schemeClr val="dk1"/>
                          </a:solidFill>
                          <a:latin typeface="+mn-lt"/>
                          <a:ea typeface="+mn-ea"/>
                          <a:cs typeface="+mn-cs"/>
                        </a:rPr>
                        <a:t>Baniyas</a:t>
                      </a:r>
                      <a:r>
                        <a:rPr lang="en-US" sz="1600" b="0" kern="1200" dirty="0" smtClean="0">
                          <a:solidFill>
                            <a:schemeClr val="dk1"/>
                          </a:solidFill>
                          <a:latin typeface="+mn-lt"/>
                          <a:ea typeface="+mn-ea"/>
                          <a:cs typeface="+mn-cs"/>
                        </a:rPr>
                        <a:t> Towers-Abu</a:t>
                      </a:r>
                      <a:r>
                        <a:rPr lang="en-US" sz="1600" b="0" kern="1200" baseline="0" dirty="0" smtClean="0">
                          <a:solidFill>
                            <a:schemeClr val="dk1"/>
                          </a:solidFill>
                          <a:latin typeface="+mn-lt"/>
                          <a:ea typeface="+mn-ea"/>
                          <a:cs typeface="+mn-cs"/>
                        </a:rPr>
                        <a:t> Dhabi</a:t>
                      </a:r>
                      <a:endParaRPr lang="en-US" sz="1600" b="0" kern="1200" dirty="0">
                        <a:solidFill>
                          <a:schemeClr val="dk1"/>
                        </a:solidFill>
                        <a:latin typeface="+mn-lt"/>
                        <a:ea typeface="+mn-ea"/>
                        <a:cs typeface="+mn-cs"/>
                      </a:endParaRPr>
                    </a:p>
                  </a:txBody>
                  <a:tcPr>
                    <a:solidFill>
                      <a:schemeClr val="accent1">
                        <a:lumMod val="40000"/>
                        <a:lumOff val="60000"/>
                      </a:schemeClr>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932948142"/>
              </p:ext>
            </p:extLst>
          </p:nvPr>
        </p:nvGraphicFramePr>
        <p:xfrm>
          <a:off x="457200" y="4419600"/>
          <a:ext cx="8215313" cy="446995"/>
        </p:xfrm>
        <a:graphic>
          <a:graphicData uri="http://schemas.openxmlformats.org/drawingml/2006/table">
            <a:tbl>
              <a:tblPr firstRow="1" bandRow="1">
                <a:tableStyleId>{5C22544A-7EE6-4342-B048-85BDC9FD1C3A}</a:tableStyleId>
              </a:tblPr>
              <a:tblGrid>
                <a:gridCol w="993060"/>
                <a:gridCol w="7222253"/>
              </a:tblGrid>
              <a:tr h="446995">
                <a:tc>
                  <a:txBody>
                    <a:bodyPr/>
                    <a:lstStyle/>
                    <a:p>
                      <a:pPr marL="0" algn="ctr" defTabSz="914400" rtl="0" eaLnBrk="1" latinLnBrk="0" hangingPunct="1"/>
                      <a:r>
                        <a:rPr lang="en-US" sz="1600" b="0" kern="1200" dirty="0" smtClean="0">
                          <a:solidFill>
                            <a:schemeClr val="dk1"/>
                          </a:solidFill>
                          <a:latin typeface="+mn-lt"/>
                          <a:ea typeface="+mn-ea"/>
                          <a:cs typeface="+mn-cs"/>
                        </a:rPr>
                        <a:t>16</a:t>
                      </a:r>
                      <a:endParaRPr lang="en-US" sz="1600" b="0" kern="1200" dirty="0">
                        <a:solidFill>
                          <a:schemeClr val="dk1"/>
                        </a:solidFill>
                        <a:latin typeface="+mn-lt"/>
                        <a:ea typeface="+mn-ea"/>
                        <a:cs typeface="+mn-cs"/>
                      </a:endParaRPr>
                    </a:p>
                  </a:txBody>
                  <a:tcPr>
                    <a:solidFill>
                      <a:schemeClr val="accent1">
                        <a:lumMod val="40000"/>
                        <a:lumOff val="60000"/>
                      </a:schemeClr>
                    </a:solidFill>
                  </a:tcPr>
                </a:tc>
                <a:tc>
                  <a:txBody>
                    <a:bodyPr/>
                    <a:lstStyle/>
                    <a:p>
                      <a:pPr marL="0" algn="ctr" defTabSz="914400" rtl="0" eaLnBrk="1" latinLnBrk="0" hangingPunct="1"/>
                      <a:r>
                        <a:rPr lang="en-US" sz="1600" b="0" kern="1200" dirty="0" smtClean="0">
                          <a:solidFill>
                            <a:schemeClr val="dk1"/>
                          </a:solidFill>
                          <a:latin typeface="+mn-lt"/>
                          <a:ea typeface="+mn-ea"/>
                          <a:cs typeface="+mn-cs"/>
                        </a:rPr>
                        <a:t>Al Dar Academies-Abu Dhabi</a:t>
                      </a:r>
                      <a:endParaRPr lang="en-US" sz="1600" b="0" kern="1200" dirty="0">
                        <a:solidFill>
                          <a:schemeClr val="dk1"/>
                        </a:solidFill>
                        <a:latin typeface="+mn-lt"/>
                        <a:ea typeface="+mn-ea"/>
                        <a:cs typeface="+mn-cs"/>
                      </a:endParaRPr>
                    </a:p>
                  </a:txBody>
                  <a:tcPr>
                    <a:solidFill>
                      <a:schemeClr val="accent1">
                        <a:lumMod val="40000"/>
                        <a:lumOff val="60000"/>
                      </a:schemeClr>
                    </a:solidFill>
                  </a:tcPr>
                </a:tc>
              </a:tr>
            </a:tbl>
          </a:graphicData>
        </a:graphic>
      </p:graphicFrame>
    </p:spTree>
    <p:extLst>
      <p:ext uri="{BB962C8B-B14F-4D97-AF65-F5344CB8AC3E}">
        <p14:creationId xmlns:p14="http://schemas.microsoft.com/office/powerpoint/2010/main" val="2693967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CW-2\AppData\Local\Microsoft\Windows\Temporary Internet Files\Content.IE5\9W6IL4QI\sea_PNG3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71537"/>
            <a:ext cx="8610600" cy="52716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493933"/>
            <a:ext cx="7772400" cy="1780108"/>
          </a:xfrm>
        </p:spPr>
        <p:txBody>
          <a:bodyPr>
            <a:normAutofit fontScale="90000"/>
          </a:bodyPr>
          <a:lstStyle/>
          <a:p>
            <a:r>
              <a:rPr lang="en-US" sz="5300" spc="600" dirty="0" smtClean="0">
                <a:solidFill>
                  <a:schemeClr val="tx1"/>
                </a:solidFill>
                <a:effectLst>
                  <a:outerShdw blurRad="38100" dist="38100" dir="2700000" algn="tl">
                    <a:srgbClr val="000000">
                      <a:alpha val="43137"/>
                    </a:srgbClr>
                  </a:outerShdw>
                </a:effectLst>
                <a:latin typeface="Century Gothic" pitchFamily="34" charset="0"/>
              </a:rPr>
              <a:t/>
            </a:r>
            <a:br>
              <a:rPr lang="en-US" sz="5300" spc="600" dirty="0" smtClean="0">
                <a:solidFill>
                  <a:schemeClr val="tx1"/>
                </a:solidFill>
                <a:effectLst>
                  <a:outerShdw blurRad="38100" dist="38100" dir="2700000" algn="tl">
                    <a:srgbClr val="000000">
                      <a:alpha val="43137"/>
                    </a:srgbClr>
                  </a:outerShdw>
                </a:effectLst>
                <a:latin typeface="Century Gothic" pitchFamily="34" charset="0"/>
              </a:rPr>
            </a:br>
            <a:r>
              <a:rPr lang="en-US" sz="5300" spc="600" dirty="0" smtClean="0">
                <a:solidFill>
                  <a:schemeClr val="tx1"/>
                </a:solidFill>
                <a:effectLst>
                  <a:outerShdw blurRad="38100" dist="38100" dir="2700000" algn="tl">
                    <a:srgbClr val="000000">
                      <a:alpha val="43137"/>
                    </a:srgbClr>
                  </a:outerShdw>
                </a:effectLst>
                <a:latin typeface="Century Gothic" pitchFamily="34" charset="0"/>
              </a:rPr>
              <a:t>Partners</a:t>
            </a:r>
            <a:br>
              <a:rPr lang="en-US" sz="5300" spc="600" dirty="0" smtClean="0">
                <a:solidFill>
                  <a:schemeClr val="tx1"/>
                </a:solidFill>
                <a:effectLst>
                  <a:outerShdw blurRad="38100" dist="38100" dir="2700000" algn="tl">
                    <a:srgbClr val="000000">
                      <a:alpha val="43137"/>
                    </a:srgbClr>
                  </a:outerShdw>
                </a:effectLst>
                <a:latin typeface="Century Gothic" pitchFamily="34" charset="0"/>
              </a:rPr>
            </a:br>
            <a:r>
              <a:rPr lang="en-US" sz="5300" spc="600" dirty="0" smtClean="0">
                <a:solidFill>
                  <a:schemeClr val="tx1"/>
                </a:solidFill>
                <a:effectLst>
                  <a:outerShdw blurRad="38100" dist="38100" dir="2700000" algn="tl">
                    <a:srgbClr val="000000">
                      <a:alpha val="43137"/>
                    </a:srgbClr>
                  </a:outerShdw>
                </a:effectLst>
                <a:latin typeface="Century Gothic" pitchFamily="34" charset="0"/>
              </a:rPr>
              <a:t>Joint Ventures</a:t>
            </a:r>
            <a:br>
              <a:rPr lang="en-US" sz="5300" spc="600" dirty="0" smtClean="0">
                <a:solidFill>
                  <a:schemeClr val="tx1"/>
                </a:solidFill>
                <a:effectLst>
                  <a:outerShdw blurRad="38100" dist="38100" dir="2700000" algn="tl">
                    <a:srgbClr val="000000">
                      <a:alpha val="43137"/>
                    </a:srgbClr>
                  </a:outerShdw>
                </a:effectLst>
                <a:latin typeface="Century Gothic" pitchFamily="34" charset="0"/>
              </a:rPr>
            </a:br>
            <a:r>
              <a:rPr lang="en-US" sz="7200" spc="300" dirty="0" smtClean="0">
                <a:solidFill>
                  <a:schemeClr val="tx1"/>
                </a:solidFill>
                <a:effectLst>
                  <a:outerShdw blurRad="38100" dist="38100" dir="2700000" algn="tl">
                    <a:srgbClr val="000000">
                      <a:alpha val="43137"/>
                    </a:srgbClr>
                  </a:outerShdw>
                </a:effectLst>
                <a:latin typeface="Century Gothic" pitchFamily="34" charset="0"/>
              </a:rPr>
              <a:t> </a:t>
            </a:r>
            <a:endParaRPr lang="en-US" sz="7200" spc="300" dirty="0">
              <a:solidFill>
                <a:schemeClr val="tx1"/>
              </a:solidFill>
              <a:effectLst>
                <a:outerShdw blurRad="38100" dist="38100" dir="2700000" algn="tl">
                  <a:srgbClr val="000000">
                    <a:alpha val="43137"/>
                  </a:srgbClr>
                </a:outerShdw>
              </a:effectLst>
              <a:latin typeface="Century Gothic" pitchFamily="34" charset="0"/>
            </a:endParaRPr>
          </a:p>
        </p:txBody>
      </p:sp>
      <p:pic>
        <p:nvPicPr>
          <p:cNvPr id="4" name="Picture 3"/>
          <p:cNvPicPr>
            <a:picLocks noChangeAspect="1"/>
          </p:cNvPicPr>
          <p:nvPr/>
        </p:nvPicPr>
        <p:blipFill>
          <a:blip r:embed="rId3"/>
          <a:stretch>
            <a:fillRect/>
          </a:stretch>
        </p:blipFill>
        <p:spPr>
          <a:xfrm>
            <a:off x="457200" y="6143164"/>
            <a:ext cx="6629400" cy="579121"/>
          </a:xfrm>
          <a:prstGeom prst="rect">
            <a:avLst/>
          </a:prstGeom>
        </p:spPr>
      </p:pic>
      <p:pic>
        <p:nvPicPr>
          <p:cNvPr id="5" name="Picture 8"/>
          <p:cNvPicPr>
            <a:picLocks noChangeAspect="1" noChangeArrowheads="1"/>
          </p:cNvPicPr>
          <p:nvPr/>
        </p:nvPicPr>
        <p:blipFill>
          <a:blip r:embed="rId4"/>
          <a:srcRect/>
          <a:stretch>
            <a:fillRect/>
          </a:stretch>
        </p:blipFill>
        <p:spPr bwMode="auto">
          <a:xfrm>
            <a:off x="7162800" y="6019800"/>
            <a:ext cx="1676400" cy="6857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13701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CW-2\AppData\Local\Microsoft\Windows\Temporary Internet Files\Content.IE5\9W6IL4QI\sea_PNG3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638800"/>
            <a:ext cx="823821" cy="5043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457200" y="6143164"/>
            <a:ext cx="6629400" cy="579121"/>
          </a:xfrm>
          <a:prstGeom prst="rect">
            <a:avLst/>
          </a:prstGeom>
        </p:spPr>
      </p:pic>
      <p:pic>
        <p:nvPicPr>
          <p:cNvPr id="5" name="Picture 8"/>
          <p:cNvPicPr>
            <a:picLocks noChangeAspect="1" noChangeArrowheads="1"/>
          </p:cNvPicPr>
          <p:nvPr/>
        </p:nvPicPr>
        <p:blipFill>
          <a:blip r:embed="rId4"/>
          <a:srcRect/>
          <a:stretch>
            <a:fillRect/>
          </a:stretch>
        </p:blipFill>
        <p:spPr bwMode="auto">
          <a:xfrm>
            <a:off x="7162800" y="6019800"/>
            <a:ext cx="1676400" cy="6857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957759"/>
            <a:ext cx="1820333" cy="752474"/>
          </a:xfrm>
          <a:prstGeom prst="rect">
            <a:avLst/>
          </a:prstGeom>
        </p:spPr>
      </p:pic>
      <p:pic>
        <p:nvPicPr>
          <p:cNvPr id="9" name="Picture 1" descr="cid:image001.jpg@01CDF7F4.8E319F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458" y="1903093"/>
            <a:ext cx="1482458"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image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93" y="2752492"/>
            <a:ext cx="157790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2002" y="3561602"/>
            <a:ext cx="1577905" cy="8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028" y="4479170"/>
            <a:ext cx="157790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5452" y="5211883"/>
            <a:ext cx="1591003"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descr="Logo Sek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05136" y="4518883"/>
            <a:ext cx="1384420" cy="31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30780" y="2753239"/>
            <a:ext cx="210312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09261" y="1746088"/>
            <a:ext cx="1998779"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05136" y="3589622"/>
            <a:ext cx="1998779"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01443" y="5177582"/>
            <a:ext cx="199877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30780" y="1024498"/>
            <a:ext cx="1577905"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55790" y="1710655"/>
            <a:ext cx="2133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93197" y="2698676"/>
            <a:ext cx="1864775" cy="1000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p:cNvPicPr>
            <a:picLocks noChangeAspect="1"/>
          </p:cNvPicPr>
          <p:nvPr/>
        </p:nvPicPr>
        <p:blipFill>
          <a:blip r:embed="rId19"/>
          <a:stretch>
            <a:fillRect/>
          </a:stretch>
        </p:blipFill>
        <p:spPr>
          <a:xfrm>
            <a:off x="4924891" y="5194463"/>
            <a:ext cx="1399709" cy="652037"/>
          </a:xfrm>
          <a:prstGeom prst="rect">
            <a:avLst/>
          </a:prstGeom>
        </p:spPr>
      </p:pic>
      <p:pic>
        <p:nvPicPr>
          <p:cNvPr id="2" name="Picture 1"/>
          <p:cNvPicPr>
            <a:picLocks noChangeAspect="1"/>
          </p:cNvPicPr>
          <p:nvPr/>
        </p:nvPicPr>
        <p:blipFill>
          <a:blip r:embed="rId20"/>
          <a:stretch>
            <a:fillRect/>
          </a:stretch>
        </p:blipFill>
        <p:spPr>
          <a:xfrm>
            <a:off x="7098594" y="4860355"/>
            <a:ext cx="1512006" cy="739935"/>
          </a:xfrm>
          <a:prstGeom prst="rect">
            <a:avLst/>
          </a:prstGeom>
        </p:spPr>
      </p:pic>
      <p:pic>
        <p:nvPicPr>
          <p:cNvPr id="3" name="Picture 2"/>
          <p:cNvPicPr>
            <a:picLocks noChangeAspect="1"/>
          </p:cNvPicPr>
          <p:nvPr/>
        </p:nvPicPr>
        <p:blipFill>
          <a:blip r:embed="rId21"/>
          <a:stretch>
            <a:fillRect/>
          </a:stretch>
        </p:blipFill>
        <p:spPr>
          <a:xfrm>
            <a:off x="7162800" y="3864449"/>
            <a:ext cx="1648209" cy="623892"/>
          </a:xfrm>
          <a:prstGeom prst="rect">
            <a:avLst/>
          </a:prstGeom>
        </p:spPr>
      </p:pic>
      <p:pic>
        <p:nvPicPr>
          <p:cNvPr id="7" name="Picture 6"/>
          <p:cNvPicPr>
            <a:picLocks noChangeAspect="1"/>
          </p:cNvPicPr>
          <p:nvPr/>
        </p:nvPicPr>
        <p:blipFill>
          <a:blip r:embed="rId22"/>
          <a:stretch>
            <a:fillRect/>
          </a:stretch>
        </p:blipFill>
        <p:spPr>
          <a:xfrm>
            <a:off x="6892965" y="2858154"/>
            <a:ext cx="2081228" cy="547692"/>
          </a:xfrm>
          <a:prstGeom prst="rect">
            <a:avLst/>
          </a:prstGeom>
        </p:spPr>
      </p:pic>
      <p:pic>
        <p:nvPicPr>
          <p:cNvPr id="8" name="Picture 7"/>
          <p:cNvPicPr>
            <a:picLocks noChangeAspect="1"/>
          </p:cNvPicPr>
          <p:nvPr/>
        </p:nvPicPr>
        <p:blipFill>
          <a:blip r:embed="rId23"/>
          <a:stretch>
            <a:fillRect/>
          </a:stretch>
        </p:blipFill>
        <p:spPr>
          <a:xfrm>
            <a:off x="7086600" y="1955444"/>
            <a:ext cx="1794133" cy="471491"/>
          </a:xfrm>
          <a:prstGeom prst="rect">
            <a:avLst/>
          </a:prstGeom>
        </p:spPr>
      </p:pic>
      <p:pic>
        <p:nvPicPr>
          <p:cNvPr id="24" name="Picture 23"/>
          <p:cNvPicPr>
            <a:picLocks noChangeAspect="1"/>
          </p:cNvPicPr>
          <p:nvPr/>
        </p:nvPicPr>
        <p:blipFill>
          <a:blip r:embed="rId24"/>
          <a:stretch>
            <a:fillRect/>
          </a:stretch>
        </p:blipFill>
        <p:spPr>
          <a:xfrm>
            <a:off x="4751814" y="3814120"/>
            <a:ext cx="2000265" cy="1014420"/>
          </a:xfrm>
          <a:prstGeom prst="rect">
            <a:avLst/>
          </a:prstGeom>
        </p:spPr>
      </p:pic>
    </p:spTree>
    <p:extLst>
      <p:ext uri="{BB962C8B-B14F-4D97-AF65-F5344CB8AC3E}">
        <p14:creationId xmlns:p14="http://schemas.microsoft.com/office/powerpoint/2010/main" val="1304437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CW-2\AppData\Local\Microsoft\Windows\Temporary Internet Files\Content.IE5\9W6IL4QI\sea_PNG3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71537"/>
            <a:ext cx="8610600" cy="52716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47700" y="1905000"/>
            <a:ext cx="7772400" cy="1780108"/>
          </a:xfrm>
        </p:spPr>
        <p:txBody>
          <a:bodyPr/>
          <a:lstStyle/>
          <a:p>
            <a:r>
              <a:rPr lang="en-US" spc="600" dirty="0" smtClean="0">
                <a:solidFill>
                  <a:schemeClr val="tx1"/>
                </a:solidFill>
                <a:effectLst>
                  <a:outerShdw blurRad="38100" dist="38100" dir="2700000" algn="tl">
                    <a:srgbClr val="000000">
                      <a:alpha val="43137"/>
                    </a:srgbClr>
                  </a:outerShdw>
                </a:effectLst>
                <a:latin typeface="Century Gothic" pitchFamily="34" charset="0"/>
              </a:rPr>
              <a:t>Photo Gallery</a:t>
            </a:r>
            <a:endParaRPr lang="en-US" spc="600" dirty="0">
              <a:solidFill>
                <a:schemeClr val="tx1"/>
              </a:solidFill>
              <a:effectLst>
                <a:outerShdw blurRad="38100" dist="38100" dir="2700000" algn="tl">
                  <a:srgbClr val="000000">
                    <a:alpha val="43137"/>
                  </a:srgbClr>
                </a:outerShdw>
              </a:effectLst>
              <a:latin typeface="Century Gothic" pitchFamily="34" charset="0"/>
            </a:endParaRPr>
          </a:p>
        </p:txBody>
      </p:sp>
      <p:pic>
        <p:nvPicPr>
          <p:cNvPr id="4" name="Picture 3"/>
          <p:cNvPicPr>
            <a:picLocks noChangeAspect="1"/>
          </p:cNvPicPr>
          <p:nvPr/>
        </p:nvPicPr>
        <p:blipFill>
          <a:blip r:embed="rId3"/>
          <a:stretch>
            <a:fillRect/>
          </a:stretch>
        </p:blipFill>
        <p:spPr>
          <a:xfrm>
            <a:off x="457200" y="6143164"/>
            <a:ext cx="6629400" cy="579121"/>
          </a:xfrm>
          <a:prstGeom prst="rect">
            <a:avLst/>
          </a:prstGeom>
        </p:spPr>
      </p:pic>
      <p:pic>
        <p:nvPicPr>
          <p:cNvPr id="5" name="Picture 8"/>
          <p:cNvPicPr>
            <a:picLocks noChangeAspect="1" noChangeArrowheads="1"/>
          </p:cNvPicPr>
          <p:nvPr/>
        </p:nvPicPr>
        <p:blipFill>
          <a:blip r:embed="rId4"/>
          <a:srcRect/>
          <a:stretch>
            <a:fillRect/>
          </a:stretch>
        </p:blipFill>
        <p:spPr bwMode="auto">
          <a:xfrm>
            <a:off x="7162800" y="6019800"/>
            <a:ext cx="1676400" cy="6857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15457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CW-2\AppData\Local\Microsoft\Windows\Temporary Internet Files\Content.IE5\9W6IL4QI\sea_PNG3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583345"/>
            <a:ext cx="914400" cy="5598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48647" y="381000"/>
            <a:ext cx="405591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457200" y="6143164"/>
            <a:ext cx="6629400" cy="579121"/>
          </a:xfrm>
          <a:prstGeom prst="rect">
            <a:avLst/>
          </a:prstGeom>
        </p:spPr>
      </p:pic>
      <p:pic>
        <p:nvPicPr>
          <p:cNvPr id="6" name="Picture 8"/>
          <p:cNvPicPr>
            <a:picLocks noChangeAspect="1" noChangeArrowheads="1"/>
          </p:cNvPicPr>
          <p:nvPr/>
        </p:nvPicPr>
        <p:blipFill>
          <a:blip r:embed="rId5"/>
          <a:srcRect/>
          <a:stretch>
            <a:fillRect/>
          </a:stretch>
        </p:blipFill>
        <p:spPr bwMode="auto">
          <a:xfrm>
            <a:off x="7162800" y="6019800"/>
            <a:ext cx="1676400" cy="6857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81000"/>
            <a:ext cx="4069772"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3124200"/>
            <a:ext cx="4069772"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8"/>
          <a:stretch>
            <a:fillRect/>
          </a:stretch>
        </p:blipFill>
        <p:spPr>
          <a:xfrm>
            <a:off x="4755573" y="3171355"/>
            <a:ext cx="4048992" cy="2543646"/>
          </a:xfrm>
          <a:prstGeom prst="rect">
            <a:avLst/>
          </a:prstGeom>
        </p:spPr>
      </p:pic>
    </p:spTree>
    <p:extLst>
      <p:ext uri="{BB962C8B-B14F-4D97-AF65-F5344CB8AC3E}">
        <p14:creationId xmlns:p14="http://schemas.microsoft.com/office/powerpoint/2010/main" val="1918141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CW-2\AppData\Local\Microsoft\Windows\Temporary Internet Files\Content.IE5\9W6IL4QI\sea_PNG3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443391"/>
            <a:ext cx="1143000" cy="6997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457200" y="6143164"/>
            <a:ext cx="6629400" cy="579121"/>
          </a:xfrm>
          <a:prstGeom prst="rect">
            <a:avLst/>
          </a:prstGeom>
        </p:spPr>
      </p:pic>
      <p:pic>
        <p:nvPicPr>
          <p:cNvPr id="5" name="Picture 8"/>
          <p:cNvPicPr>
            <a:picLocks noChangeAspect="1" noChangeArrowheads="1"/>
          </p:cNvPicPr>
          <p:nvPr/>
        </p:nvPicPr>
        <p:blipFill>
          <a:blip r:embed="rId4"/>
          <a:srcRect/>
          <a:stretch>
            <a:fillRect/>
          </a:stretch>
        </p:blipFill>
        <p:spPr bwMode="auto">
          <a:xfrm>
            <a:off x="7162800" y="6019800"/>
            <a:ext cx="1676400" cy="6857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733405" y="381000"/>
            <a:ext cx="4048299" cy="2587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705696" y="3124200"/>
            <a:ext cx="4047779" cy="2587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7"/>
          <a:stretch>
            <a:fillRect/>
          </a:stretch>
        </p:blipFill>
        <p:spPr>
          <a:xfrm>
            <a:off x="394855" y="380999"/>
            <a:ext cx="4057303" cy="2587753"/>
          </a:xfrm>
          <a:prstGeom prst="rect">
            <a:avLst/>
          </a:prstGeom>
        </p:spPr>
      </p:pic>
      <p:pic>
        <p:nvPicPr>
          <p:cNvPr id="3" name="Picture 2"/>
          <p:cNvPicPr>
            <a:picLocks noChangeAspect="1"/>
          </p:cNvPicPr>
          <p:nvPr/>
        </p:nvPicPr>
        <p:blipFill>
          <a:blip r:embed="rId8"/>
          <a:stretch>
            <a:fillRect/>
          </a:stretch>
        </p:blipFill>
        <p:spPr>
          <a:xfrm>
            <a:off x="394855" y="3125585"/>
            <a:ext cx="4057304" cy="2586367"/>
          </a:xfrm>
          <a:prstGeom prst="rect">
            <a:avLst/>
          </a:prstGeom>
        </p:spPr>
      </p:pic>
    </p:spTree>
    <p:extLst>
      <p:ext uri="{BB962C8B-B14F-4D97-AF65-F5344CB8AC3E}">
        <p14:creationId xmlns:p14="http://schemas.microsoft.com/office/powerpoint/2010/main" val="1639487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CW-2\AppData\Local\Microsoft\Windows\Temporary Internet Files\Content.IE5\9W6IL4QI\sea_PNG3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638800"/>
            <a:ext cx="823821" cy="5043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457200" y="6143164"/>
            <a:ext cx="6629400" cy="579121"/>
          </a:xfrm>
          <a:prstGeom prst="rect">
            <a:avLst/>
          </a:prstGeom>
        </p:spPr>
      </p:pic>
      <p:pic>
        <p:nvPicPr>
          <p:cNvPr id="5" name="Picture 8"/>
          <p:cNvPicPr>
            <a:picLocks noChangeAspect="1" noChangeArrowheads="1"/>
          </p:cNvPicPr>
          <p:nvPr/>
        </p:nvPicPr>
        <p:blipFill>
          <a:blip r:embed="rId4"/>
          <a:srcRect/>
          <a:stretch>
            <a:fillRect/>
          </a:stretch>
        </p:blipFill>
        <p:spPr bwMode="auto">
          <a:xfrm>
            <a:off x="7162800" y="6019800"/>
            <a:ext cx="1676400" cy="6857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3"/>
          <p:cNvPicPr preferRelativeResize="0">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50273" y="533400"/>
            <a:ext cx="4069080" cy="2587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descr="C:\Users\CW-2\Desktop\30621e57-7e2e-451f-9e6c-01cd9b3e4dd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491" y="3244977"/>
            <a:ext cx="8305800" cy="277482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a:stretch>
            <a:fillRect/>
          </a:stretch>
        </p:blipFill>
        <p:spPr>
          <a:xfrm>
            <a:off x="4800600" y="533399"/>
            <a:ext cx="3886200" cy="2587753"/>
          </a:xfrm>
          <a:prstGeom prst="rect">
            <a:avLst/>
          </a:prstGeom>
        </p:spPr>
      </p:pic>
    </p:spTree>
    <p:extLst>
      <p:ext uri="{BB962C8B-B14F-4D97-AF65-F5344CB8AC3E}">
        <p14:creationId xmlns:p14="http://schemas.microsoft.com/office/powerpoint/2010/main" val="2801833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CW-2\AppData\Local\Microsoft\Windows\Temporary Internet Files\Content.IE5\9W6IL4QI\sea_PNG3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396739"/>
            <a:ext cx="1219200" cy="7464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191000" y="1676400"/>
            <a:ext cx="4648200" cy="1780108"/>
          </a:xfrm>
        </p:spPr>
        <p:txBody>
          <a:bodyPr/>
          <a:lstStyle/>
          <a:p>
            <a:r>
              <a:rPr lang="en-US" dirty="0" smtClean="0">
                <a:solidFill>
                  <a:schemeClr val="tx2">
                    <a:lumMod val="50000"/>
                  </a:schemeClr>
                </a:solidFill>
                <a:effectLst>
                  <a:outerShdw blurRad="38100" dist="38100" dir="2700000" algn="tl">
                    <a:srgbClr val="000000">
                      <a:alpha val="43137"/>
                    </a:srgbClr>
                  </a:outerShdw>
                </a:effectLst>
                <a:latin typeface="Century Gothic" pitchFamily="34" charset="0"/>
              </a:rPr>
              <a:t>COMPANY</a:t>
            </a:r>
            <a:r>
              <a:rPr lang="en-US" dirty="0" smtClean="0">
                <a:solidFill>
                  <a:schemeClr val="tx2">
                    <a:lumMod val="50000"/>
                  </a:schemeClr>
                </a:solidFill>
                <a:latin typeface="Century Gothic" pitchFamily="34" charset="0"/>
              </a:rPr>
              <a:t/>
            </a:r>
            <a:br>
              <a:rPr lang="en-US" dirty="0" smtClean="0">
                <a:solidFill>
                  <a:schemeClr val="tx2">
                    <a:lumMod val="50000"/>
                  </a:schemeClr>
                </a:solidFill>
                <a:latin typeface="Century Gothic" pitchFamily="34" charset="0"/>
              </a:rPr>
            </a:br>
            <a:r>
              <a:rPr lang="en-US" dirty="0" smtClean="0">
                <a:solidFill>
                  <a:schemeClr val="tx2">
                    <a:lumMod val="50000"/>
                  </a:schemeClr>
                </a:solidFill>
                <a:effectLst>
                  <a:outerShdw blurRad="38100" dist="38100" dir="2700000" algn="tl">
                    <a:srgbClr val="000000">
                      <a:alpha val="43137"/>
                    </a:srgbClr>
                  </a:outerShdw>
                </a:effectLst>
                <a:latin typeface="Century Gothic" pitchFamily="34" charset="0"/>
              </a:rPr>
              <a:t>TRADE LICENSE</a:t>
            </a:r>
            <a:endParaRPr lang="en-US" dirty="0">
              <a:solidFill>
                <a:schemeClr val="tx2">
                  <a:lumMod val="50000"/>
                </a:schemeClr>
              </a:solidFill>
              <a:effectLst>
                <a:outerShdw blurRad="38100" dist="38100" dir="2700000" algn="tl">
                  <a:srgbClr val="000000">
                    <a:alpha val="43137"/>
                  </a:srgbClr>
                </a:outerShdw>
              </a:effectLst>
              <a:latin typeface="Century Gothic" pitchFamily="34" charset="0"/>
            </a:endParaRPr>
          </a:p>
        </p:txBody>
      </p:sp>
      <p:pic>
        <p:nvPicPr>
          <p:cNvPr id="4" name="Picture 3"/>
          <p:cNvPicPr>
            <a:picLocks noChangeAspect="1"/>
          </p:cNvPicPr>
          <p:nvPr/>
        </p:nvPicPr>
        <p:blipFill>
          <a:blip r:embed="rId3"/>
          <a:stretch>
            <a:fillRect/>
          </a:stretch>
        </p:blipFill>
        <p:spPr>
          <a:xfrm>
            <a:off x="457200" y="6143164"/>
            <a:ext cx="6629400" cy="579121"/>
          </a:xfrm>
          <a:prstGeom prst="rect">
            <a:avLst/>
          </a:prstGeom>
        </p:spPr>
      </p:pic>
      <p:pic>
        <p:nvPicPr>
          <p:cNvPr id="5" name="Picture 8"/>
          <p:cNvPicPr>
            <a:picLocks noChangeAspect="1" noChangeArrowheads="1"/>
          </p:cNvPicPr>
          <p:nvPr/>
        </p:nvPicPr>
        <p:blipFill>
          <a:blip r:embed="rId4"/>
          <a:srcRect/>
          <a:stretch>
            <a:fillRect/>
          </a:stretch>
        </p:blipFill>
        <p:spPr bwMode="auto">
          <a:xfrm>
            <a:off x="7162800" y="6019800"/>
            <a:ext cx="1676400" cy="6857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0" y="533400"/>
            <a:ext cx="3048000" cy="4953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32893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CW-2\AppData\Local\Microsoft\Windows\Temporary Internet Files\Content.IE5\9W6IL4QI\sea_PNG3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396739"/>
            <a:ext cx="1219200" cy="7464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22115" y="-374073"/>
            <a:ext cx="8686800" cy="1600200"/>
          </a:xfrm>
        </p:spPr>
        <p:txBody>
          <a:bodyPr/>
          <a:lstStyle/>
          <a:p>
            <a:r>
              <a:rPr lang="en-US" dirty="0" smtClean="0">
                <a:solidFill>
                  <a:schemeClr val="bg1"/>
                </a:solidFill>
                <a:effectLst>
                  <a:outerShdw blurRad="38100" dist="38100" dir="2700000" algn="tl">
                    <a:srgbClr val="000000">
                      <a:alpha val="43137"/>
                    </a:srgbClr>
                  </a:outerShdw>
                </a:effectLst>
                <a:latin typeface="Century Gothic" pitchFamily="34" charset="0"/>
              </a:rPr>
              <a:t>OUR CERTIFICATES </a:t>
            </a:r>
            <a:endParaRPr lang="en-US" dirty="0">
              <a:solidFill>
                <a:schemeClr val="bg1"/>
              </a:solidFill>
              <a:effectLst>
                <a:outerShdw blurRad="38100" dist="38100" dir="2700000" algn="tl">
                  <a:srgbClr val="000000">
                    <a:alpha val="43137"/>
                  </a:srgbClr>
                </a:outerShdw>
              </a:effectLst>
              <a:latin typeface="Century Gothic" pitchFamily="34" charset="0"/>
            </a:endParaRP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04800" y="1447800"/>
            <a:ext cx="2667000" cy="43894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475509"/>
            <a:ext cx="2743200" cy="439189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9800" y="1447800"/>
            <a:ext cx="2819400" cy="4419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Picture 8"/>
          <p:cNvPicPr>
            <a:picLocks noChangeAspect="1" noChangeArrowheads="1"/>
          </p:cNvPicPr>
          <p:nvPr/>
        </p:nvPicPr>
        <p:blipFill>
          <a:blip r:embed="rId6"/>
          <a:srcRect/>
          <a:stretch>
            <a:fillRect/>
          </a:stretch>
        </p:blipFill>
        <p:spPr bwMode="auto">
          <a:xfrm>
            <a:off x="7162800" y="6019800"/>
            <a:ext cx="1676400" cy="6857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p:cNvPicPr>
            <a:picLocks noChangeAspect="1"/>
          </p:cNvPicPr>
          <p:nvPr/>
        </p:nvPicPr>
        <p:blipFill>
          <a:blip r:embed="rId7"/>
          <a:stretch>
            <a:fillRect/>
          </a:stretch>
        </p:blipFill>
        <p:spPr>
          <a:xfrm>
            <a:off x="457200" y="6143164"/>
            <a:ext cx="6629400" cy="579121"/>
          </a:xfrm>
          <a:prstGeom prst="rect">
            <a:avLst/>
          </a:prstGeom>
        </p:spPr>
      </p:pic>
      <p:sp>
        <p:nvSpPr>
          <p:cNvPr id="9" name="Rounded Rectangle 8"/>
          <p:cNvSpPr/>
          <p:nvPr/>
        </p:nvSpPr>
        <p:spPr>
          <a:xfrm>
            <a:off x="1915388" y="377536"/>
            <a:ext cx="5500255" cy="8382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238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CW-2\AppData\Local\Microsoft\Windows\Temporary Internet Files\Content.IE5\9W6IL4QI\sea_PNG3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142" y="5410200"/>
            <a:ext cx="1167794" cy="7149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066800" y="20782"/>
            <a:ext cx="7010400" cy="1170508"/>
          </a:xfrm>
        </p:spPr>
        <p:txBody>
          <a:bodyPr/>
          <a:lstStyle/>
          <a:p>
            <a:r>
              <a:rPr lang="en-US" spc="300" dirty="0" smtClean="0">
                <a:solidFill>
                  <a:schemeClr val="bg1"/>
                </a:solidFill>
                <a:effectLst>
                  <a:outerShdw blurRad="38100" dist="38100" dir="2700000" algn="tl">
                    <a:srgbClr val="000000">
                      <a:alpha val="43137"/>
                    </a:srgbClr>
                  </a:outerShdw>
                </a:effectLst>
              </a:rPr>
              <a:t>COMPANY OVERVIEW</a:t>
            </a:r>
            <a:endParaRPr lang="en-US" spc="300"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28600" y="1371600"/>
            <a:ext cx="8686800" cy="5029200"/>
          </a:xfrm>
        </p:spPr>
        <p:txBody>
          <a:bodyPr>
            <a:normAutofit/>
          </a:bodyPr>
          <a:lstStyle/>
          <a:p>
            <a:r>
              <a:rPr lang="en-US" sz="1800" dirty="0">
                <a:solidFill>
                  <a:schemeClr val="tx1"/>
                </a:solidFill>
              </a:rPr>
              <a:t>Cubes Water Services is a ISO certified water services company specialized in water field and divided mainly in three divisions:</a:t>
            </a:r>
          </a:p>
          <a:p>
            <a:endParaRPr lang="en-US" sz="700" dirty="0">
              <a:solidFill>
                <a:schemeClr val="tx1"/>
              </a:solidFill>
              <a:latin typeface="Century Gothic" pitchFamily="34" charset="0"/>
            </a:endParaRPr>
          </a:p>
          <a:p>
            <a:pPr>
              <a:buClr>
                <a:schemeClr val="tx2"/>
              </a:buClr>
            </a:pPr>
            <a:r>
              <a:rPr lang="en-US" sz="1800" b="1" dirty="0" smtClean="0">
                <a:solidFill>
                  <a:schemeClr val="tx1"/>
                </a:solidFill>
                <a:effectLst>
                  <a:outerShdw blurRad="38100" dist="38100" dir="2700000" algn="tl">
                    <a:srgbClr val="000000">
                      <a:alpha val="43137"/>
                    </a:srgbClr>
                  </a:outerShdw>
                </a:effectLst>
                <a:latin typeface="Century Gothic" pitchFamily="34" charset="0"/>
              </a:rPr>
              <a:t>• </a:t>
            </a:r>
            <a:r>
              <a:rPr lang="en-US" b="1" dirty="0" smtClean="0">
                <a:solidFill>
                  <a:schemeClr val="tx1"/>
                </a:solidFill>
                <a:effectLst>
                  <a:outerShdw blurRad="38100" dist="38100" dir="2700000" algn="tl">
                    <a:srgbClr val="000000">
                      <a:alpha val="43137"/>
                    </a:srgbClr>
                  </a:outerShdw>
                </a:effectLst>
                <a:latin typeface="Century Gothic" pitchFamily="34" charset="0"/>
              </a:rPr>
              <a:t>Water </a:t>
            </a:r>
            <a:r>
              <a:rPr lang="en-US" b="1" dirty="0">
                <a:solidFill>
                  <a:schemeClr val="tx1"/>
                </a:solidFill>
                <a:effectLst>
                  <a:outerShdw blurRad="38100" dist="38100" dir="2700000" algn="tl">
                    <a:srgbClr val="000000">
                      <a:alpha val="43137"/>
                    </a:srgbClr>
                  </a:outerShdw>
                </a:effectLst>
                <a:latin typeface="Century Gothic" pitchFamily="34" charset="0"/>
              </a:rPr>
              <a:t>Fittings &amp; Maintenance Services</a:t>
            </a:r>
          </a:p>
          <a:p>
            <a:pPr>
              <a:buClr>
                <a:schemeClr val="tx2"/>
              </a:buClr>
            </a:pPr>
            <a:r>
              <a:rPr lang="en-US" b="1" dirty="0" smtClean="0">
                <a:solidFill>
                  <a:schemeClr val="tx1"/>
                </a:solidFill>
                <a:effectLst>
                  <a:outerShdw blurRad="38100" dist="38100" dir="2700000" algn="tl">
                    <a:srgbClr val="000000">
                      <a:alpha val="43137"/>
                    </a:srgbClr>
                  </a:outerShdw>
                </a:effectLst>
                <a:latin typeface="Century Gothic" pitchFamily="34" charset="0"/>
              </a:rPr>
              <a:t>• Tanks </a:t>
            </a:r>
            <a:r>
              <a:rPr lang="en-US" b="1" dirty="0">
                <a:solidFill>
                  <a:schemeClr val="tx1"/>
                </a:solidFill>
                <a:effectLst>
                  <a:outerShdw blurRad="38100" dist="38100" dir="2700000" algn="tl">
                    <a:srgbClr val="000000">
                      <a:alpha val="43137"/>
                    </a:srgbClr>
                  </a:outerShdw>
                </a:effectLst>
                <a:latin typeface="Century Gothic" pitchFamily="34" charset="0"/>
              </a:rPr>
              <a:t>&amp; Reservoirs Cleaning Services</a:t>
            </a:r>
          </a:p>
          <a:p>
            <a:pPr>
              <a:buClr>
                <a:schemeClr val="tx2"/>
              </a:buClr>
            </a:pPr>
            <a:r>
              <a:rPr lang="en-US" b="1" dirty="0" smtClean="0">
                <a:solidFill>
                  <a:schemeClr val="tx1"/>
                </a:solidFill>
                <a:effectLst>
                  <a:outerShdw blurRad="38100" dist="38100" dir="2700000" algn="tl">
                    <a:srgbClr val="000000">
                      <a:alpha val="43137"/>
                    </a:srgbClr>
                  </a:outerShdw>
                </a:effectLst>
                <a:latin typeface="Century Gothic" pitchFamily="34" charset="0"/>
              </a:rPr>
              <a:t>• Swimming </a:t>
            </a:r>
            <a:r>
              <a:rPr lang="en-US" b="1" dirty="0">
                <a:solidFill>
                  <a:schemeClr val="tx1"/>
                </a:solidFill>
                <a:effectLst>
                  <a:outerShdw blurRad="38100" dist="38100" dir="2700000" algn="tl">
                    <a:srgbClr val="000000">
                      <a:alpha val="43137"/>
                    </a:srgbClr>
                  </a:outerShdw>
                </a:effectLst>
                <a:latin typeface="Century Gothic" pitchFamily="34" charset="0"/>
              </a:rPr>
              <a:t>Pools Maintenance </a:t>
            </a:r>
            <a:endParaRPr lang="en-US" b="1" dirty="0" smtClean="0">
              <a:solidFill>
                <a:schemeClr val="tx1"/>
              </a:solidFill>
              <a:effectLst>
                <a:outerShdw blurRad="38100" dist="38100" dir="2700000" algn="tl">
                  <a:srgbClr val="000000">
                    <a:alpha val="43137"/>
                  </a:srgbClr>
                </a:outerShdw>
              </a:effectLst>
              <a:latin typeface="Century Gothic" pitchFamily="34" charset="0"/>
            </a:endParaRPr>
          </a:p>
          <a:p>
            <a:pPr>
              <a:buClr>
                <a:schemeClr val="tx2"/>
              </a:buClr>
            </a:pPr>
            <a:endParaRPr lang="en-US" sz="1200" dirty="0" smtClean="0">
              <a:solidFill>
                <a:schemeClr val="tx1"/>
              </a:solidFill>
            </a:endParaRPr>
          </a:p>
          <a:p>
            <a:pPr>
              <a:buClr>
                <a:schemeClr val="tx2"/>
              </a:buClr>
            </a:pPr>
            <a:r>
              <a:rPr lang="en-US" sz="1800" dirty="0">
                <a:solidFill>
                  <a:schemeClr val="tx1"/>
                </a:solidFill>
              </a:rPr>
              <a:t>Cubes Water Services comprises of dedicated team of professionals </a:t>
            </a:r>
          </a:p>
          <a:p>
            <a:pPr>
              <a:buClr>
                <a:schemeClr val="tx2"/>
              </a:buClr>
            </a:pPr>
            <a:endParaRPr lang="en-US" sz="1050" dirty="0">
              <a:solidFill>
                <a:schemeClr val="tx1"/>
              </a:solidFill>
            </a:endParaRPr>
          </a:p>
          <a:p>
            <a:pPr>
              <a:buClr>
                <a:schemeClr val="tx2"/>
              </a:buClr>
            </a:pPr>
            <a:r>
              <a:rPr lang="en-US" sz="1800" dirty="0" smtClean="0">
                <a:solidFill>
                  <a:schemeClr val="tx1"/>
                </a:solidFill>
              </a:rPr>
              <a:t>• To </a:t>
            </a:r>
            <a:r>
              <a:rPr lang="en-US" sz="1800" dirty="0">
                <a:solidFill>
                  <a:schemeClr val="tx1"/>
                </a:solidFill>
              </a:rPr>
              <a:t>provide servicing , facilities, operation, maintenance objectives for the end user at the maximum satisfaction and accomplishment. </a:t>
            </a:r>
          </a:p>
          <a:p>
            <a:pPr>
              <a:buClr>
                <a:schemeClr val="tx2"/>
              </a:buClr>
            </a:pPr>
            <a:r>
              <a:rPr lang="en-US" sz="1800" dirty="0" smtClean="0">
                <a:solidFill>
                  <a:schemeClr val="tx1"/>
                </a:solidFill>
              </a:rPr>
              <a:t>• To </a:t>
            </a:r>
            <a:r>
              <a:rPr lang="en-US" sz="1800" dirty="0">
                <a:solidFill>
                  <a:schemeClr val="tx1"/>
                </a:solidFill>
              </a:rPr>
              <a:t>provide best quality products with guarantee of care services, whenever required.</a:t>
            </a:r>
          </a:p>
          <a:p>
            <a:pPr>
              <a:buClr>
                <a:schemeClr val="tx2"/>
              </a:buClr>
            </a:pPr>
            <a:endParaRPr lang="en-US" sz="1100" dirty="0">
              <a:solidFill>
                <a:schemeClr val="tx1"/>
              </a:solidFill>
            </a:endParaRPr>
          </a:p>
          <a:p>
            <a:pPr>
              <a:buClr>
                <a:schemeClr val="tx2"/>
              </a:buClr>
            </a:pPr>
            <a:r>
              <a:rPr lang="en-US" sz="1800" dirty="0">
                <a:solidFill>
                  <a:schemeClr val="tx1"/>
                </a:solidFill>
              </a:rPr>
              <a:t>Cubes Water Services is an establishment that retains a tradition of integrity and is on the road to expansion in line with the market trends</a:t>
            </a:r>
          </a:p>
          <a:p>
            <a:endParaRPr lang="en-US" sz="2800" dirty="0">
              <a:solidFill>
                <a:schemeClr val="tx2"/>
              </a:solidFill>
            </a:endParaRPr>
          </a:p>
        </p:txBody>
      </p:sp>
      <p:pic>
        <p:nvPicPr>
          <p:cNvPr id="4" name="Picture 3"/>
          <p:cNvPicPr>
            <a:picLocks noChangeAspect="1"/>
          </p:cNvPicPr>
          <p:nvPr/>
        </p:nvPicPr>
        <p:blipFill>
          <a:blip r:embed="rId3"/>
          <a:stretch>
            <a:fillRect/>
          </a:stretch>
        </p:blipFill>
        <p:spPr>
          <a:xfrm>
            <a:off x="457200" y="6143164"/>
            <a:ext cx="6629400" cy="579121"/>
          </a:xfrm>
          <a:prstGeom prst="rect">
            <a:avLst/>
          </a:prstGeom>
        </p:spPr>
      </p:pic>
      <p:pic>
        <p:nvPicPr>
          <p:cNvPr id="5" name="Picture 8"/>
          <p:cNvPicPr>
            <a:picLocks noChangeAspect="1" noChangeArrowheads="1"/>
          </p:cNvPicPr>
          <p:nvPr/>
        </p:nvPicPr>
        <p:blipFill>
          <a:blip r:embed="rId4"/>
          <a:srcRect/>
          <a:stretch>
            <a:fillRect/>
          </a:stretch>
        </p:blipFill>
        <p:spPr bwMode="auto">
          <a:xfrm>
            <a:off x="7162800" y="6019800"/>
            <a:ext cx="1676400" cy="6857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Rounded Rectangle 6"/>
          <p:cNvSpPr/>
          <p:nvPr/>
        </p:nvSpPr>
        <p:spPr>
          <a:xfrm>
            <a:off x="1143000" y="381000"/>
            <a:ext cx="6858000" cy="8382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1757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CW-2\AppData\Local\Microsoft\Windows\Temporary Internet Files\Content.IE5\9W6IL4QI\sea_PNG3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410200"/>
            <a:ext cx="1197213" cy="7329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28600" y="560849"/>
            <a:ext cx="8686800" cy="865708"/>
          </a:xfrm>
        </p:spPr>
        <p:txBody>
          <a:bodyPr/>
          <a:lstStyle/>
          <a:p>
            <a:r>
              <a:rPr lang="en-US" spc="300" dirty="0" smtClean="0">
                <a:solidFill>
                  <a:schemeClr val="bg1"/>
                </a:solidFill>
                <a:effectLst>
                  <a:outerShdw blurRad="38100" dist="38100" dir="2700000" algn="tl">
                    <a:srgbClr val="000000">
                      <a:alpha val="43137"/>
                    </a:srgbClr>
                  </a:outerShdw>
                </a:effectLst>
              </a:rPr>
              <a:t>Water Maintenance &amp; Fittings</a:t>
            </a:r>
            <a:endParaRPr lang="en-US" spc="300"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28600" y="1905000"/>
            <a:ext cx="8686800" cy="3581400"/>
          </a:xfrm>
        </p:spPr>
        <p:txBody>
          <a:bodyPr/>
          <a:lstStyle/>
          <a:p>
            <a:r>
              <a:rPr lang="en-US" b="1" dirty="0">
                <a:solidFill>
                  <a:schemeClr val="tx1"/>
                </a:solidFill>
              </a:rPr>
              <a:t>Cubes Water Services </a:t>
            </a:r>
            <a:r>
              <a:rPr lang="en-US" dirty="0">
                <a:solidFill>
                  <a:schemeClr val="tx1"/>
                </a:solidFill>
              </a:rPr>
              <a:t>focuses on providing an extensive range of operation and maintenance facilities for Water Systems, Equipment, Fittings, Piping, Stations, Tanks, Networks and Loops. </a:t>
            </a:r>
          </a:p>
          <a:p>
            <a:r>
              <a:rPr lang="en-US" dirty="0">
                <a:solidFill>
                  <a:schemeClr val="tx1"/>
                </a:solidFill>
              </a:rPr>
              <a:t>Whatever clients do with water, we can help them maximize efficiencies and effectiveness whilst being considerate to the environment. </a:t>
            </a:r>
            <a:endParaRPr lang="en-US" dirty="0" smtClean="0">
              <a:solidFill>
                <a:schemeClr val="tx1"/>
              </a:solidFill>
            </a:endParaRPr>
          </a:p>
          <a:p>
            <a:endParaRPr lang="en-US" sz="1400" dirty="0">
              <a:solidFill>
                <a:schemeClr val="tx1"/>
              </a:solidFill>
            </a:endParaRPr>
          </a:p>
          <a:p>
            <a:r>
              <a:rPr lang="en-US" b="1" dirty="0">
                <a:solidFill>
                  <a:schemeClr val="tx1"/>
                </a:solidFill>
              </a:rPr>
              <a:t>CWS</a:t>
            </a:r>
            <a:r>
              <a:rPr lang="en-US" dirty="0">
                <a:solidFill>
                  <a:schemeClr val="tx1"/>
                </a:solidFill>
              </a:rPr>
              <a:t> has established a standing for providing high quality customer service and operational excellence through a broad range of services, water supply management, design, build and maintenance of water assets, customized and sustainable solutions to optimize cycles.</a:t>
            </a:r>
          </a:p>
        </p:txBody>
      </p:sp>
      <p:sp>
        <p:nvSpPr>
          <p:cNvPr id="4" name="Rounded Rectangle 3"/>
          <p:cNvSpPr/>
          <p:nvPr/>
        </p:nvSpPr>
        <p:spPr>
          <a:xfrm>
            <a:off x="304800" y="588356"/>
            <a:ext cx="8534400" cy="9356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457200" y="6143164"/>
            <a:ext cx="6629400" cy="579121"/>
          </a:xfrm>
          <a:prstGeom prst="rect">
            <a:avLst/>
          </a:prstGeom>
        </p:spPr>
      </p:pic>
      <p:pic>
        <p:nvPicPr>
          <p:cNvPr id="6" name="Picture 8"/>
          <p:cNvPicPr>
            <a:picLocks noChangeAspect="1" noChangeArrowheads="1"/>
          </p:cNvPicPr>
          <p:nvPr/>
        </p:nvPicPr>
        <p:blipFill>
          <a:blip r:embed="rId4"/>
          <a:srcRect/>
          <a:stretch>
            <a:fillRect/>
          </a:stretch>
        </p:blipFill>
        <p:spPr bwMode="auto">
          <a:xfrm>
            <a:off x="7162800" y="6019800"/>
            <a:ext cx="1676400" cy="6857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32911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C:\Users\CW-2\AppData\Local\Microsoft\Windows\Temporary Internet Files\Content.IE5\9W6IL4QI\sea_PNG3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443391"/>
            <a:ext cx="1143000" cy="699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28600" y="457200"/>
            <a:ext cx="8686800" cy="1752600"/>
          </a:xfrm>
        </p:spPr>
        <p:txBody>
          <a:bodyPr>
            <a:normAutofit/>
          </a:bodyPr>
          <a:lstStyle/>
          <a:p>
            <a:r>
              <a:rPr lang="en-US" sz="3100" b="1" dirty="0">
                <a:latin typeface="+mn-lt"/>
              </a:rPr>
              <a:t>CWS</a:t>
            </a:r>
            <a:r>
              <a:rPr lang="en-US" sz="3100" dirty="0">
                <a:latin typeface="+mn-lt"/>
              </a:rPr>
              <a:t> technological quality solutions for all types of water systems.</a:t>
            </a:r>
            <a:r>
              <a:rPr lang="en-US" dirty="0"/>
              <a:t/>
            </a:r>
            <a:br>
              <a:rPr lang="en-US" dirty="0"/>
            </a:br>
            <a:endParaRPr lang="en-US" dirty="0"/>
          </a:p>
        </p:txBody>
      </p:sp>
      <p:sp>
        <p:nvSpPr>
          <p:cNvPr id="3" name="Subtitle 2"/>
          <p:cNvSpPr>
            <a:spLocks noGrp="1"/>
          </p:cNvSpPr>
          <p:nvPr>
            <p:ph type="subTitle" idx="1"/>
          </p:nvPr>
        </p:nvSpPr>
        <p:spPr>
          <a:xfrm>
            <a:off x="228600" y="1331422"/>
            <a:ext cx="8686800" cy="4832524"/>
          </a:xfrm>
        </p:spPr>
        <p:txBody>
          <a:bodyPr anchor="ctr">
            <a:normAutofit fontScale="62500" lnSpcReduction="20000"/>
          </a:bodyPr>
          <a:lstStyle/>
          <a:p>
            <a:pPr marL="342900" indent="-342900">
              <a:lnSpc>
                <a:spcPct val="120000"/>
              </a:lnSpc>
              <a:buClr>
                <a:schemeClr val="tx2"/>
              </a:buClr>
              <a:buFont typeface="Wingdings" pitchFamily="2" charset="2"/>
              <a:buChar char="v"/>
            </a:pPr>
            <a:r>
              <a:rPr lang="en-US" sz="2900" dirty="0">
                <a:solidFill>
                  <a:schemeClr val="tx1"/>
                </a:solidFill>
              </a:rPr>
              <a:t>Supply and services for Butterfly Valves, Ball and Gate Valves, Pneumatic &amp; Actuated Valves, Hydraulic Valves, Check Valves, Pressure Release Valves, Foot Valves and Solenoid </a:t>
            </a:r>
            <a:r>
              <a:rPr lang="en-US" sz="2900" dirty="0" smtClean="0">
                <a:solidFill>
                  <a:schemeClr val="tx1"/>
                </a:solidFill>
              </a:rPr>
              <a:t>Valves</a:t>
            </a:r>
          </a:p>
          <a:p>
            <a:pPr>
              <a:lnSpc>
                <a:spcPct val="120000"/>
              </a:lnSpc>
              <a:buClr>
                <a:schemeClr val="tx2"/>
              </a:buClr>
            </a:pPr>
            <a:endParaRPr lang="en-US" sz="1800" dirty="0">
              <a:solidFill>
                <a:schemeClr val="tx1"/>
              </a:solidFill>
            </a:endParaRPr>
          </a:p>
          <a:p>
            <a:pPr marL="342900" indent="-342900">
              <a:lnSpc>
                <a:spcPct val="120000"/>
              </a:lnSpc>
              <a:buClr>
                <a:schemeClr val="tx2"/>
              </a:buClr>
              <a:buFont typeface="Wingdings" pitchFamily="2" charset="2"/>
              <a:buChar char="v"/>
            </a:pPr>
            <a:r>
              <a:rPr lang="en-US" sz="2900" dirty="0">
                <a:solidFill>
                  <a:schemeClr val="tx1"/>
                </a:solidFill>
              </a:rPr>
              <a:t>Flanged and Galvanized Fittings, Cartridges, Filters and Strainers, Nozzles, Unions, Couplings, Elbows, Tees, Gaskets and Coupons</a:t>
            </a:r>
            <a:r>
              <a:rPr lang="en-US" sz="2900" dirty="0" smtClean="0">
                <a:solidFill>
                  <a:schemeClr val="tx1"/>
                </a:solidFill>
              </a:rPr>
              <a:t>.</a:t>
            </a:r>
          </a:p>
          <a:p>
            <a:pPr marL="342900" indent="-342900">
              <a:lnSpc>
                <a:spcPct val="120000"/>
              </a:lnSpc>
              <a:buClr>
                <a:schemeClr val="tx2"/>
              </a:buClr>
              <a:buFont typeface="Wingdings" pitchFamily="2" charset="2"/>
              <a:buChar char="v"/>
            </a:pPr>
            <a:endParaRPr lang="en-US" sz="1800" dirty="0">
              <a:solidFill>
                <a:schemeClr val="tx1"/>
              </a:solidFill>
            </a:endParaRPr>
          </a:p>
          <a:p>
            <a:pPr marL="342900" indent="-342900">
              <a:lnSpc>
                <a:spcPct val="120000"/>
              </a:lnSpc>
              <a:buClr>
                <a:schemeClr val="tx2"/>
              </a:buClr>
              <a:buFont typeface="Wingdings" pitchFamily="2" charset="2"/>
              <a:buChar char="v"/>
            </a:pPr>
            <a:r>
              <a:rPr lang="en-US" sz="2900" dirty="0">
                <a:solidFill>
                  <a:schemeClr val="tx1"/>
                </a:solidFill>
              </a:rPr>
              <a:t>Flow meters, Sprinklers and Emitters, Controllers, Corrosion Racks, Water timers and Decoders, Piping, Connections </a:t>
            </a:r>
            <a:endParaRPr lang="en-US" sz="2900" dirty="0" smtClean="0">
              <a:solidFill>
                <a:schemeClr val="tx1"/>
              </a:solidFill>
            </a:endParaRPr>
          </a:p>
          <a:p>
            <a:pPr marL="342900" indent="-342900">
              <a:lnSpc>
                <a:spcPct val="120000"/>
              </a:lnSpc>
              <a:buClr>
                <a:schemeClr val="tx2"/>
              </a:buClr>
              <a:buFont typeface="Wingdings" pitchFamily="2" charset="2"/>
              <a:buChar char="v"/>
            </a:pPr>
            <a:endParaRPr lang="en-US" sz="1800" dirty="0">
              <a:solidFill>
                <a:schemeClr val="tx1"/>
              </a:solidFill>
            </a:endParaRPr>
          </a:p>
          <a:p>
            <a:pPr marL="342900" indent="-342900">
              <a:lnSpc>
                <a:spcPct val="120000"/>
              </a:lnSpc>
              <a:buClr>
                <a:schemeClr val="tx2"/>
              </a:buClr>
              <a:buFont typeface="Wingdings" pitchFamily="2" charset="2"/>
              <a:buChar char="v"/>
            </a:pPr>
            <a:r>
              <a:rPr lang="en-US" sz="2900" dirty="0">
                <a:solidFill>
                  <a:schemeClr val="tx1"/>
                </a:solidFill>
              </a:rPr>
              <a:t>Expansion Joints, Tanks, Hoses and fittings, Dosing pumps, UV Systems, </a:t>
            </a:r>
            <a:r>
              <a:rPr lang="en-US" sz="2900" dirty="0" smtClean="0">
                <a:solidFill>
                  <a:schemeClr val="tx1"/>
                </a:solidFill>
              </a:rPr>
              <a:t>Pumps</a:t>
            </a:r>
          </a:p>
          <a:p>
            <a:pPr marL="342900" indent="-342900">
              <a:lnSpc>
                <a:spcPct val="120000"/>
              </a:lnSpc>
              <a:buClr>
                <a:schemeClr val="tx2"/>
              </a:buClr>
              <a:buFont typeface="Wingdings" pitchFamily="2" charset="2"/>
              <a:buChar char="v"/>
            </a:pPr>
            <a:endParaRPr lang="en-US" sz="1800" dirty="0">
              <a:solidFill>
                <a:schemeClr val="tx1"/>
              </a:solidFill>
            </a:endParaRPr>
          </a:p>
          <a:p>
            <a:pPr marL="342900" indent="-342900">
              <a:lnSpc>
                <a:spcPct val="120000"/>
              </a:lnSpc>
              <a:buClr>
                <a:schemeClr val="tx2"/>
              </a:buClr>
              <a:buFont typeface="Wingdings" pitchFamily="2" charset="2"/>
              <a:buChar char="v"/>
            </a:pPr>
            <a:r>
              <a:rPr lang="en-US" sz="2900" dirty="0">
                <a:solidFill>
                  <a:schemeClr val="tx1"/>
                </a:solidFill>
              </a:rPr>
              <a:t>Strainer, Lamps &amp; Underwater, Fire Extinguishers and First Aid, Safety and Awareness Sign Boards, Heaters, Coolers, Filters and Faucets, Water Timers and </a:t>
            </a:r>
            <a:r>
              <a:rPr lang="en-US" sz="2900" dirty="0" smtClean="0">
                <a:solidFill>
                  <a:schemeClr val="tx1"/>
                </a:solidFill>
              </a:rPr>
              <a:t>Decoder</a:t>
            </a:r>
            <a:r>
              <a:rPr lang="en-US" sz="2900" dirty="0">
                <a:solidFill>
                  <a:schemeClr val="tx1"/>
                </a:solidFill>
              </a:rPr>
              <a:t>.</a:t>
            </a:r>
          </a:p>
          <a:p>
            <a:endParaRPr lang="en-US" dirty="0"/>
          </a:p>
        </p:txBody>
      </p:sp>
      <p:pic>
        <p:nvPicPr>
          <p:cNvPr id="4" name="Picture 3"/>
          <p:cNvPicPr>
            <a:picLocks noChangeAspect="1"/>
          </p:cNvPicPr>
          <p:nvPr/>
        </p:nvPicPr>
        <p:blipFill>
          <a:blip r:embed="rId3"/>
          <a:stretch>
            <a:fillRect/>
          </a:stretch>
        </p:blipFill>
        <p:spPr>
          <a:xfrm>
            <a:off x="457200" y="6143164"/>
            <a:ext cx="6629400" cy="579121"/>
          </a:xfrm>
          <a:prstGeom prst="rect">
            <a:avLst/>
          </a:prstGeom>
        </p:spPr>
      </p:pic>
      <p:pic>
        <p:nvPicPr>
          <p:cNvPr id="5" name="Picture 8"/>
          <p:cNvPicPr>
            <a:picLocks noChangeAspect="1" noChangeArrowheads="1"/>
          </p:cNvPicPr>
          <p:nvPr/>
        </p:nvPicPr>
        <p:blipFill>
          <a:blip r:embed="rId4"/>
          <a:srcRect/>
          <a:stretch>
            <a:fillRect/>
          </a:stretch>
        </p:blipFill>
        <p:spPr bwMode="auto">
          <a:xfrm>
            <a:off x="7162800" y="6019800"/>
            <a:ext cx="1676400" cy="6857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05249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CW-2\AppData\Local\Microsoft\Windows\Temporary Internet Files\Content.IE5\9W6IL4QI\sea_PNG3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443391"/>
            <a:ext cx="1143000" cy="69977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subTitle" idx="1"/>
          </p:nvPr>
        </p:nvSpPr>
        <p:spPr>
          <a:xfrm>
            <a:off x="228600" y="871536"/>
            <a:ext cx="8686800" cy="4843463"/>
          </a:xfrm>
        </p:spPr>
        <p:txBody>
          <a:bodyPr>
            <a:normAutofit lnSpcReduction="10000"/>
          </a:bodyPr>
          <a:lstStyle/>
          <a:p>
            <a:pPr marL="342900" indent="-342900">
              <a:buClr>
                <a:schemeClr val="tx2"/>
              </a:buClr>
              <a:buFont typeface="Wingdings" pitchFamily="2" charset="2"/>
              <a:buChar char="v"/>
            </a:pPr>
            <a:r>
              <a:rPr lang="en-US" sz="2400" dirty="0">
                <a:solidFill>
                  <a:schemeClr val="tx1"/>
                </a:solidFill>
              </a:rPr>
              <a:t>Cooling &amp; Chilled Water Operation, Maintenance and Treatment </a:t>
            </a:r>
            <a:r>
              <a:rPr lang="en-US" sz="2400" dirty="0" smtClean="0">
                <a:solidFill>
                  <a:schemeClr val="tx1"/>
                </a:solidFill>
              </a:rPr>
              <a:t>Testing Program</a:t>
            </a:r>
            <a:r>
              <a:rPr lang="en-US" sz="2400" dirty="0">
                <a:solidFill>
                  <a:schemeClr val="tx1"/>
                </a:solidFill>
              </a:rPr>
              <a:t>.</a:t>
            </a:r>
          </a:p>
          <a:p>
            <a:pPr marL="342900" indent="-342900">
              <a:buClr>
                <a:schemeClr val="tx2"/>
              </a:buClr>
              <a:buFont typeface="Wingdings" pitchFamily="2" charset="2"/>
              <a:buChar char="v"/>
            </a:pPr>
            <a:r>
              <a:rPr lang="en-US" sz="2400" dirty="0">
                <a:solidFill>
                  <a:schemeClr val="tx1"/>
                </a:solidFill>
              </a:rPr>
              <a:t>Domestic Potable Water Facility, Supply Lines, Dosing, </a:t>
            </a:r>
            <a:r>
              <a:rPr lang="en-US" sz="2400" dirty="0" smtClean="0">
                <a:solidFill>
                  <a:schemeClr val="tx1"/>
                </a:solidFill>
              </a:rPr>
              <a:t>Treatment, Testing </a:t>
            </a:r>
            <a:r>
              <a:rPr lang="en-US" sz="2400" dirty="0">
                <a:solidFill>
                  <a:schemeClr val="tx1"/>
                </a:solidFill>
              </a:rPr>
              <a:t>and Piping connections.</a:t>
            </a:r>
          </a:p>
          <a:p>
            <a:pPr marL="342900" indent="-342900">
              <a:buClr>
                <a:schemeClr val="tx2"/>
              </a:buClr>
              <a:buFont typeface="Wingdings" pitchFamily="2" charset="2"/>
              <a:buChar char="v"/>
            </a:pPr>
            <a:r>
              <a:rPr lang="en-US" sz="2400" dirty="0">
                <a:solidFill>
                  <a:schemeClr val="tx1"/>
                </a:solidFill>
              </a:rPr>
              <a:t>Condenser, Feed and Boiler Water Program</a:t>
            </a:r>
          </a:p>
          <a:p>
            <a:pPr marL="342900" indent="-342900">
              <a:buClr>
                <a:schemeClr val="tx2"/>
              </a:buClr>
              <a:buFont typeface="Wingdings" pitchFamily="2" charset="2"/>
              <a:buChar char="v"/>
            </a:pPr>
            <a:r>
              <a:rPr lang="en-US" sz="2400" dirty="0">
                <a:solidFill>
                  <a:schemeClr val="tx1"/>
                </a:solidFill>
              </a:rPr>
              <a:t>Recycling, Reuse, Reverse Osmosis systems</a:t>
            </a:r>
          </a:p>
          <a:p>
            <a:pPr marL="342900" indent="-342900">
              <a:buClr>
                <a:schemeClr val="tx2"/>
              </a:buClr>
              <a:buFont typeface="Wingdings" pitchFamily="2" charset="2"/>
              <a:buChar char="v"/>
            </a:pPr>
            <a:r>
              <a:rPr lang="en-US" sz="2400" dirty="0">
                <a:solidFill>
                  <a:schemeClr val="tx1"/>
                </a:solidFill>
              </a:rPr>
              <a:t>Flushing, Cleaning &amp; Passivation, Filtration</a:t>
            </a:r>
          </a:p>
          <a:p>
            <a:pPr marL="342900" indent="-342900">
              <a:buClr>
                <a:schemeClr val="tx2"/>
              </a:buClr>
              <a:buFont typeface="Wingdings" pitchFamily="2" charset="2"/>
              <a:buChar char="v"/>
            </a:pPr>
            <a:r>
              <a:rPr lang="en-US" sz="2400" dirty="0">
                <a:solidFill>
                  <a:schemeClr val="tx1"/>
                </a:solidFill>
              </a:rPr>
              <a:t>Mothballing facility</a:t>
            </a:r>
          </a:p>
          <a:p>
            <a:pPr marL="342900" indent="-342900">
              <a:buClr>
                <a:schemeClr val="tx2"/>
              </a:buClr>
              <a:buFont typeface="Wingdings" pitchFamily="2" charset="2"/>
              <a:buChar char="v"/>
            </a:pPr>
            <a:r>
              <a:rPr lang="en-US" sz="2400" dirty="0">
                <a:solidFill>
                  <a:schemeClr val="tx1"/>
                </a:solidFill>
              </a:rPr>
              <a:t>Maintenance and installation of Tanks, </a:t>
            </a:r>
            <a:r>
              <a:rPr lang="en-US" sz="2400" dirty="0" smtClean="0">
                <a:solidFill>
                  <a:schemeClr val="tx1"/>
                </a:solidFill>
              </a:rPr>
              <a:t>Basin, </a:t>
            </a:r>
            <a:r>
              <a:rPr lang="en-US" sz="2400" dirty="0">
                <a:solidFill>
                  <a:schemeClr val="tx1"/>
                </a:solidFill>
              </a:rPr>
              <a:t>Fills, Casing units</a:t>
            </a:r>
          </a:p>
          <a:p>
            <a:pPr marL="342900" indent="-342900">
              <a:buClr>
                <a:schemeClr val="tx2"/>
              </a:buClr>
              <a:buFont typeface="Wingdings" pitchFamily="2" charset="2"/>
              <a:buChar char="v"/>
            </a:pPr>
            <a:r>
              <a:rPr lang="en-US" sz="2400" dirty="0">
                <a:solidFill>
                  <a:schemeClr val="tx1"/>
                </a:solidFill>
              </a:rPr>
              <a:t>Blow down, Reagents, Test kits, Calorimeters</a:t>
            </a:r>
          </a:p>
          <a:p>
            <a:pPr marL="342900" indent="-342900">
              <a:buClr>
                <a:schemeClr val="tx2"/>
              </a:buClr>
              <a:buFont typeface="Wingdings" pitchFamily="2" charset="2"/>
              <a:buChar char="v"/>
            </a:pPr>
            <a:r>
              <a:rPr lang="en-US" sz="2400" dirty="0">
                <a:solidFill>
                  <a:schemeClr val="tx1"/>
                </a:solidFill>
              </a:rPr>
              <a:t>Fountain, Show case, Sprayer, Shower systems</a:t>
            </a:r>
          </a:p>
          <a:p>
            <a:pPr marL="342900" indent="-342900">
              <a:buClr>
                <a:schemeClr val="tx2"/>
              </a:buClr>
              <a:buFont typeface="Wingdings" pitchFamily="2" charset="2"/>
              <a:buChar char="v"/>
            </a:pPr>
            <a:r>
              <a:rPr lang="en-US" sz="2400" dirty="0">
                <a:solidFill>
                  <a:schemeClr val="tx1"/>
                </a:solidFill>
              </a:rPr>
              <a:t>Irrigation and water side loops</a:t>
            </a:r>
          </a:p>
          <a:p>
            <a:endParaRPr lang="en-US" dirty="0"/>
          </a:p>
        </p:txBody>
      </p:sp>
      <p:pic>
        <p:nvPicPr>
          <p:cNvPr id="5" name="Picture 4"/>
          <p:cNvPicPr>
            <a:picLocks noChangeAspect="1"/>
          </p:cNvPicPr>
          <p:nvPr/>
        </p:nvPicPr>
        <p:blipFill>
          <a:blip r:embed="rId3"/>
          <a:stretch>
            <a:fillRect/>
          </a:stretch>
        </p:blipFill>
        <p:spPr>
          <a:xfrm>
            <a:off x="457200" y="6143164"/>
            <a:ext cx="6629400" cy="579121"/>
          </a:xfrm>
          <a:prstGeom prst="rect">
            <a:avLst/>
          </a:prstGeom>
        </p:spPr>
      </p:pic>
      <p:pic>
        <p:nvPicPr>
          <p:cNvPr id="6" name="Picture 8"/>
          <p:cNvPicPr>
            <a:picLocks noChangeAspect="1" noChangeArrowheads="1"/>
          </p:cNvPicPr>
          <p:nvPr/>
        </p:nvPicPr>
        <p:blipFill>
          <a:blip r:embed="rId4"/>
          <a:srcRect/>
          <a:stretch>
            <a:fillRect/>
          </a:stretch>
        </p:blipFill>
        <p:spPr bwMode="auto">
          <a:xfrm>
            <a:off x="7162800" y="6019800"/>
            <a:ext cx="1676400" cy="6857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55227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CW-2\AppData\Local\Microsoft\Windows\Temporary Internet Files\Content.IE5\9W6IL4QI\sea_PNG3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443391"/>
            <a:ext cx="1143000" cy="699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28600" y="304800"/>
            <a:ext cx="8686800" cy="941908"/>
          </a:xfrm>
        </p:spPr>
        <p:txBody>
          <a:bodyPr>
            <a:normAutofit/>
          </a:bodyPr>
          <a:lstStyle/>
          <a:p>
            <a:r>
              <a:rPr lang="en-US" sz="4000" spc="300" dirty="0" smtClean="0">
                <a:solidFill>
                  <a:schemeClr val="bg1"/>
                </a:solidFill>
                <a:effectLst>
                  <a:outerShdw blurRad="38100" dist="38100" dir="2700000" algn="tl">
                    <a:srgbClr val="000000">
                      <a:alpha val="43137"/>
                    </a:srgbClr>
                  </a:outerShdw>
                </a:effectLst>
                <a:latin typeface="Century Gothic" pitchFamily="34" charset="0"/>
              </a:rPr>
              <a:t>Tanks &amp; Reservoirs Cleaning</a:t>
            </a:r>
            <a:endParaRPr lang="en-US" sz="4000" spc="300" dirty="0">
              <a:solidFill>
                <a:schemeClr val="bg1"/>
              </a:solidFill>
              <a:effectLst>
                <a:outerShdw blurRad="38100" dist="38100" dir="2700000" algn="tl">
                  <a:srgbClr val="000000">
                    <a:alpha val="43137"/>
                  </a:srgbClr>
                </a:outerShdw>
              </a:effectLst>
              <a:latin typeface="Century Gothic" pitchFamily="34" charset="0"/>
            </a:endParaRPr>
          </a:p>
        </p:txBody>
      </p:sp>
      <p:sp>
        <p:nvSpPr>
          <p:cNvPr id="3" name="Subtitle 2"/>
          <p:cNvSpPr>
            <a:spLocks noGrp="1"/>
          </p:cNvSpPr>
          <p:nvPr>
            <p:ph type="subTitle" idx="1"/>
          </p:nvPr>
        </p:nvSpPr>
        <p:spPr>
          <a:xfrm>
            <a:off x="228600" y="1524000"/>
            <a:ext cx="8915400" cy="4495800"/>
          </a:xfrm>
        </p:spPr>
        <p:txBody>
          <a:bodyPr>
            <a:normAutofit/>
          </a:bodyPr>
          <a:lstStyle/>
          <a:p>
            <a:r>
              <a:rPr lang="en-US" b="1" dirty="0">
                <a:solidFill>
                  <a:schemeClr val="tx1"/>
                </a:solidFill>
              </a:rPr>
              <a:t>Cubes Water Services</a:t>
            </a:r>
            <a:r>
              <a:rPr lang="en-US" dirty="0">
                <a:solidFill>
                  <a:schemeClr val="tx1"/>
                </a:solidFill>
              </a:rPr>
              <a:t> provides methods to meet standard quality parameters and to remove dissolved solids, suspended matters, sand, silt, floating and sticky spots, algae, fungi, organic compounds and micro organisms</a:t>
            </a:r>
            <a:r>
              <a:rPr lang="en-US" dirty="0" smtClean="0">
                <a:solidFill>
                  <a:schemeClr val="tx1"/>
                </a:solidFill>
              </a:rPr>
              <a:t>.</a:t>
            </a:r>
          </a:p>
          <a:p>
            <a:endParaRPr lang="en-US" sz="1100" dirty="0" smtClean="0">
              <a:solidFill>
                <a:schemeClr val="tx1"/>
              </a:solidFill>
            </a:endParaRPr>
          </a:p>
          <a:p>
            <a:endParaRPr lang="en-US" sz="1050" dirty="0">
              <a:solidFill>
                <a:schemeClr val="tx1"/>
              </a:solidFill>
              <a:latin typeface="Century Gothic" pitchFamily="34" charset="0"/>
            </a:endParaRPr>
          </a:p>
          <a:p>
            <a:pPr marL="342900" indent="-342900">
              <a:buClr>
                <a:schemeClr val="tx2"/>
              </a:buClr>
              <a:buFont typeface="Wingdings" pitchFamily="2" charset="2"/>
              <a:buChar char="v"/>
            </a:pPr>
            <a:r>
              <a:rPr lang="en-US" dirty="0">
                <a:solidFill>
                  <a:schemeClr val="tx1"/>
                </a:solidFill>
              </a:rPr>
              <a:t>Cleaning with chlorination and food grade methods</a:t>
            </a:r>
          </a:p>
          <a:p>
            <a:pPr marL="342900" indent="-342900">
              <a:buClr>
                <a:schemeClr val="tx2"/>
              </a:buClr>
              <a:buFont typeface="Wingdings" pitchFamily="2" charset="2"/>
              <a:buChar char="v"/>
            </a:pPr>
            <a:r>
              <a:rPr lang="en-US" dirty="0">
                <a:solidFill>
                  <a:schemeClr val="tx1"/>
                </a:solidFill>
              </a:rPr>
              <a:t>Disinfection, sterilization facility</a:t>
            </a:r>
          </a:p>
          <a:p>
            <a:pPr marL="342900" indent="-342900">
              <a:buClr>
                <a:schemeClr val="tx2"/>
              </a:buClr>
              <a:buFont typeface="Wingdings" pitchFamily="2" charset="2"/>
              <a:buChar char="v"/>
            </a:pPr>
            <a:r>
              <a:rPr lang="en-US" dirty="0">
                <a:solidFill>
                  <a:schemeClr val="tx1"/>
                </a:solidFill>
              </a:rPr>
              <a:t>Preservation, Vacuuming of water lines</a:t>
            </a:r>
          </a:p>
          <a:p>
            <a:pPr marL="342900" indent="-342900">
              <a:buClr>
                <a:schemeClr val="tx2"/>
              </a:buClr>
              <a:buFont typeface="Wingdings" pitchFamily="2" charset="2"/>
              <a:buChar char="v"/>
            </a:pPr>
            <a:r>
              <a:rPr lang="en-US" dirty="0">
                <a:solidFill>
                  <a:schemeClr val="tx1"/>
                </a:solidFill>
              </a:rPr>
              <a:t>Manual washing, Pumping, Draining, Pressure services</a:t>
            </a:r>
          </a:p>
          <a:p>
            <a:pPr marL="342900" indent="-342900">
              <a:buClr>
                <a:schemeClr val="tx2"/>
              </a:buClr>
              <a:buFont typeface="Wingdings" pitchFamily="2" charset="2"/>
              <a:buChar char="v"/>
            </a:pPr>
            <a:r>
              <a:rPr lang="en-US" dirty="0">
                <a:solidFill>
                  <a:schemeClr val="tx1"/>
                </a:solidFill>
              </a:rPr>
              <a:t>Piping Loops Flushing, Descaling, Disposal, Jointing, Brushing</a:t>
            </a:r>
          </a:p>
          <a:p>
            <a:pPr marL="342900" indent="-342900">
              <a:buClr>
                <a:schemeClr val="tx2"/>
              </a:buClr>
              <a:buFont typeface="Wingdings" pitchFamily="2" charset="2"/>
              <a:buChar char="v"/>
            </a:pPr>
            <a:r>
              <a:rPr lang="en-US" dirty="0">
                <a:solidFill>
                  <a:schemeClr val="tx1"/>
                </a:solidFill>
              </a:rPr>
              <a:t>Wet Lay ups, Idling treatments</a:t>
            </a:r>
          </a:p>
          <a:p>
            <a:pPr marL="342900" indent="-342900">
              <a:buClr>
                <a:schemeClr val="tx2"/>
              </a:buClr>
              <a:buFont typeface="Wingdings" pitchFamily="2" charset="2"/>
              <a:buChar char="v"/>
            </a:pPr>
            <a:r>
              <a:rPr lang="en-US" dirty="0">
                <a:solidFill>
                  <a:schemeClr val="tx1"/>
                </a:solidFill>
              </a:rPr>
              <a:t>Approved Laboratory Test provision</a:t>
            </a:r>
          </a:p>
          <a:p>
            <a:endParaRPr lang="en-US" dirty="0"/>
          </a:p>
        </p:txBody>
      </p:sp>
      <p:sp>
        <p:nvSpPr>
          <p:cNvPr id="4" name="Rounded Rectangle 3"/>
          <p:cNvSpPr/>
          <p:nvPr/>
        </p:nvSpPr>
        <p:spPr>
          <a:xfrm>
            <a:off x="381000" y="381000"/>
            <a:ext cx="8305800" cy="990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457200" y="6143164"/>
            <a:ext cx="6629400" cy="579121"/>
          </a:xfrm>
          <a:prstGeom prst="rect">
            <a:avLst/>
          </a:prstGeom>
        </p:spPr>
      </p:pic>
      <p:pic>
        <p:nvPicPr>
          <p:cNvPr id="7" name="Picture 8"/>
          <p:cNvPicPr>
            <a:picLocks noChangeAspect="1" noChangeArrowheads="1"/>
          </p:cNvPicPr>
          <p:nvPr/>
        </p:nvPicPr>
        <p:blipFill>
          <a:blip r:embed="rId4"/>
          <a:srcRect/>
          <a:stretch>
            <a:fillRect/>
          </a:stretch>
        </p:blipFill>
        <p:spPr bwMode="auto">
          <a:xfrm>
            <a:off x="7162800" y="6019800"/>
            <a:ext cx="1676400" cy="6857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42313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CW-2\AppData\Local\Microsoft\Windows\Temporary Internet Files\Content.IE5\9W6IL4QI\sea_PNG3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334000"/>
            <a:ext cx="1321677" cy="8091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57200" y="304800"/>
            <a:ext cx="8229600" cy="1066800"/>
          </a:xfrm>
        </p:spPr>
        <p:txBody>
          <a:bodyPr>
            <a:noAutofit/>
          </a:bodyPr>
          <a:lstStyle/>
          <a:p>
            <a:r>
              <a:rPr lang="en-US" sz="4000" dirty="0" smtClean="0">
                <a:effectLst>
                  <a:outerShdw blurRad="38100" dist="38100" dir="2700000" algn="tl">
                    <a:srgbClr val="000000">
                      <a:alpha val="43137"/>
                    </a:srgbClr>
                  </a:outerShdw>
                </a:effectLst>
                <a:latin typeface="Century Gothic" pitchFamily="34" charset="0"/>
              </a:rPr>
              <a:t>Swimming Pools Maintenance</a:t>
            </a:r>
            <a:endParaRPr lang="en-US" sz="4000" dirty="0">
              <a:effectLst>
                <a:outerShdw blurRad="38100" dist="38100" dir="2700000" algn="tl">
                  <a:srgbClr val="000000">
                    <a:alpha val="43137"/>
                  </a:srgbClr>
                </a:outerShdw>
              </a:effectLst>
              <a:latin typeface="Century Gothic" pitchFamily="34" charset="0"/>
            </a:endParaRPr>
          </a:p>
        </p:txBody>
      </p:sp>
      <p:sp>
        <p:nvSpPr>
          <p:cNvPr id="3" name="Subtitle 2"/>
          <p:cNvSpPr>
            <a:spLocks noGrp="1"/>
          </p:cNvSpPr>
          <p:nvPr>
            <p:ph type="subTitle" idx="1"/>
          </p:nvPr>
        </p:nvSpPr>
        <p:spPr>
          <a:xfrm>
            <a:off x="228600" y="1676400"/>
            <a:ext cx="8686800" cy="4114800"/>
          </a:xfrm>
        </p:spPr>
        <p:txBody>
          <a:bodyPr>
            <a:normAutofit fontScale="92500" lnSpcReduction="10000"/>
          </a:bodyPr>
          <a:lstStyle/>
          <a:p>
            <a:r>
              <a:rPr lang="en-US" b="1" dirty="0">
                <a:solidFill>
                  <a:schemeClr val="tx1"/>
                </a:solidFill>
              </a:rPr>
              <a:t>Cubes Water Services</a:t>
            </a:r>
            <a:r>
              <a:rPr lang="en-US" dirty="0">
                <a:solidFill>
                  <a:schemeClr val="tx1"/>
                </a:solidFill>
              </a:rPr>
              <a:t> handles complete operation and maintenance, design, supply, installation, commissioning and testing services of swimming pools, ponds, lakes, water walls, recreation areas ranging from commercial to residential and private sectors for the following</a:t>
            </a:r>
          </a:p>
          <a:p>
            <a:pPr algn="l">
              <a:buClr>
                <a:schemeClr val="tx2"/>
              </a:buClr>
            </a:pPr>
            <a:endParaRPr lang="en-US" sz="1100" dirty="0">
              <a:solidFill>
                <a:schemeClr val="tx1"/>
              </a:solidFill>
            </a:endParaRPr>
          </a:p>
          <a:p>
            <a:pPr marL="342900" indent="-342900">
              <a:buClr>
                <a:schemeClr val="tx2"/>
              </a:buClr>
              <a:buFont typeface="Wingdings" pitchFamily="2" charset="2"/>
              <a:buChar char="v"/>
            </a:pPr>
            <a:r>
              <a:rPr lang="en-US" dirty="0">
                <a:solidFill>
                  <a:schemeClr val="tx1"/>
                </a:solidFill>
              </a:rPr>
              <a:t>Filtration Pumps, Make up feed and Pool Filters</a:t>
            </a:r>
          </a:p>
          <a:p>
            <a:pPr marL="342900" indent="-342900">
              <a:buClr>
                <a:schemeClr val="tx2"/>
              </a:buClr>
              <a:buFont typeface="Wingdings" pitchFamily="2" charset="2"/>
              <a:buChar char="v"/>
            </a:pPr>
            <a:r>
              <a:rPr lang="en-US" dirty="0">
                <a:solidFill>
                  <a:schemeClr val="tx1"/>
                </a:solidFill>
              </a:rPr>
              <a:t>Poolside Equipment including Ladders, Shower and accessories, Handrails, Chairs, Overflow grating, Starting blocks, Slides</a:t>
            </a:r>
          </a:p>
          <a:p>
            <a:pPr marL="342900" indent="-342900">
              <a:buClr>
                <a:schemeClr val="tx2"/>
              </a:buClr>
              <a:buFont typeface="Wingdings" pitchFamily="2" charset="2"/>
              <a:buChar char="v"/>
            </a:pPr>
            <a:r>
              <a:rPr lang="en-US" dirty="0">
                <a:solidFill>
                  <a:schemeClr val="tx1"/>
                </a:solidFill>
              </a:rPr>
              <a:t>Pool Basin Equipment including drainage fixtures, Nozzles, Control and Regulation including water meters, pressure gauge panels</a:t>
            </a:r>
          </a:p>
          <a:p>
            <a:pPr marL="342900" indent="-342900">
              <a:buClr>
                <a:schemeClr val="tx2"/>
              </a:buClr>
              <a:buFont typeface="Wingdings" pitchFamily="2" charset="2"/>
              <a:buChar char="v"/>
            </a:pPr>
            <a:r>
              <a:rPr lang="en-US" dirty="0">
                <a:solidFill>
                  <a:schemeClr val="tx1"/>
                </a:solidFill>
              </a:rPr>
              <a:t>UV ionizers, Controller, Control panel, Check valves, Anti-vibration bushings and pads, Dosing pumps, Heating, Cooling equipment.</a:t>
            </a:r>
          </a:p>
          <a:p>
            <a:pPr marL="342900" indent="-342900">
              <a:buClr>
                <a:schemeClr val="tx2"/>
              </a:buClr>
              <a:buFont typeface="Wingdings" pitchFamily="2" charset="2"/>
              <a:buChar char="v"/>
            </a:pPr>
            <a:r>
              <a:rPr lang="en-US" dirty="0" smtClean="0">
                <a:solidFill>
                  <a:schemeClr val="tx1"/>
                </a:solidFill>
              </a:rPr>
              <a:t>Brushing</a:t>
            </a:r>
            <a:r>
              <a:rPr lang="en-US" dirty="0">
                <a:solidFill>
                  <a:schemeClr val="tx1"/>
                </a:solidFill>
              </a:rPr>
              <a:t>, Shocking and Vacuuming Equipment, Treatment Chemicals (Bio control, Clarity, Alkalinity)</a:t>
            </a:r>
          </a:p>
          <a:p>
            <a:endParaRPr lang="en-US" dirty="0"/>
          </a:p>
        </p:txBody>
      </p:sp>
      <p:pic>
        <p:nvPicPr>
          <p:cNvPr id="4" name="Picture 3"/>
          <p:cNvPicPr>
            <a:picLocks noChangeAspect="1"/>
          </p:cNvPicPr>
          <p:nvPr/>
        </p:nvPicPr>
        <p:blipFill>
          <a:blip r:embed="rId3"/>
          <a:stretch>
            <a:fillRect/>
          </a:stretch>
        </p:blipFill>
        <p:spPr>
          <a:xfrm>
            <a:off x="457200" y="6143164"/>
            <a:ext cx="6629400" cy="579121"/>
          </a:xfrm>
          <a:prstGeom prst="rect">
            <a:avLst/>
          </a:prstGeom>
        </p:spPr>
      </p:pic>
      <p:pic>
        <p:nvPicPr>
          <p:cNvPr id="5" name="Picture 8"/>
          <p:cNvPicPr>
            <a:picLocks noChangeAspect="1" noChangeArrowheads="1"/>
          </p:cNvPicPr>
          <p:nvPr/>
        </p:nvPicPr>
        <p:blipFill>
          <a:blip r:embed="rId4"/>
          <a:srcRect/>
          <a:stretch>
            <a:fillRect/>
          </a:stretch>
        </p:blipFill>
        <p:spPr bwMode="auto">
          <a:xfrm>
            <a:off x="7162800" y="6019800"/>
            <a:ext cx="1676400" cy="6857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ounded Rectangle 5"/>
          <p:cNvSpPr/>
          <p:nvPr/>
        </p:nvSpPr>
        <p:spPr>
          <a:xfrm>
            <a:off x="505691" y="533400"/>
            <a:ext cx="7924800" cy="990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2197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511</TotalTime>
  <Words>763</Words>
  <Application>Microsoft Office PowerPoint</Application>
  <PresentationFormat>On-screen Show (4:3)</PresentationFormat>
  <Paragraphs>104</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Candara</vt:lpstr>
      <vt:lpstr>Century Gothic</vt:lpstr>
      <vt:lpstr>Symbol</vt:lpstr>
      <vt:lpstr>Wingdings</vt:lpstr>
      <vt:lpstr>Waveform</vt:lpstr>
      <vt:lpstr>Cubes Water Services</vt:lpstr>
      <vt:lpstr>COMPANY TRADE LICENSE</vt:lpstr>
      <vt:lpstr>OUR CERTIFICATES </vt:lpstr>
      <vt:lpstr>COMPANY OVERVIEW</vt:lpstr>
      <vt:lpstr>Water Maintenance &amp; Fittings</vt:lpstr>
      <vt:lpstr>CWS technological quality solutions for all types of water systems. </vt:lpstr>
      <vt:lpstr>PowerPoint Presentation</vt:lpstr>
      <vt:lpstr>Tanks &amp; Reservoirs Cleaning</vt:lpstr>
      <vt:lpstr>Swimming Pools Maintenance</vt:lpstr>
      <vt:lpstr>References </vt:lpstr>
      <vt:lpstr>PowerPoint Presentation</vt:lpstr>
      <vt:lpstr>PowerPoint Presentation</vt:lpstr>
      <vt:lpstr> Partners Joint Ventures  </vt:lpstr>
      <vt:lpstr>PowerPoint Presentation</vt:lpstr>
      <vt:lpstr>Photo Gallery</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Cubes water services</dc:title>
  <dc:creator>CW-2</dc:creator>
  <cp:lastModifiedBy>Muhammad Mahboob</cp:lastModifiedBy>
  <cp:revision>43</cp:revision>
  <dcterms:created xsi:type="dcterms:W3CDTF">2018-04-17T12:08:29Z</dcterms:created>
  <dcterms:modified xsi:type="dcterms:W3CDTF">2018-09-23T07:50:06Z</dcterms:modified>
</cp:coreProperties>
</file>